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m4a" ContentType="audi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4" r:id="rId1"/>
  </p:sldMasterIdLst>
  <p:notesMasterIdLst>
    <p:notesMasterId r:id="rId25"/>
  </p:notesMasterIdLst>
  <p:sldIdLst>
    <p:sldId id="448" r:id="rId2"/>
    <p:sldId id="360" r:id="rId3"/>
    <p:sldId id="471" r:id="rId4"/>
    <p:sldId id="494" r:id="rId5"/>
    <p:sldId id="498" r:id="rId6"/>
    <p:sldId id="483" r:id="rId7"/>
    <p:sldId id="490" r:id="rId8"/>
    <p:sldId id="485" r:id="rId9"/>
    <p:sldId id="497" r:id="rId10"/>
    <p:sldId id="481" r:id="rId11"/>
    <p:sldId id="488" r:id="rId12"/>
    <p:sldId id="493" r:id="rId13"/>
    <p:sldId id="499" r:id="rId14"/>
    <p:sldId id="472" r:id="rId15"/>
    <p:sldId id="475" r:id="rId16"/>
    <p:sldId id="482" r:id="rId17"/>
    <p:sldId id="474" r:id="rId18"/>
    <p:sldId id="473" r:id="rId19"/>
    <p:sldId id="479" r:id="rId20"/>
    <p:sldId id="477" r:id="rId21"/>
    <p:sldId id="476" r:id="rId22"/>
    <p:sldId id="480" r:id="rId23"/>
    <p:sldId id="451" r:id="rId24"/>
  </p:sldIdLst>
  <p:sldSz cx="9144000" cy="5143500" type="screen16x9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cquie Gudmundsen" initials="JG" lastIdx="23" clrIdx="0">
    <p:extLst/>
  </p:cmAuthor>
  <p:cmAuthor id="2" name="Microsoft Office User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00000"/>
    <a:srgbClr val="005B71"/>
    <a:srgbClr val="802528"/>
    <a:srgbClr val="E18431"/>
    <a:srgbClr val="005B0D"/>
    <a:srgbClr val="9997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844" autoAdjust="0"/>
    <p:restoredTop sz="95341" autoAdjust="0"/>
  </p:normalViewPr>
  <p:slideViewPr>
    <p:cSldViewPr snapToGrid="0" snapToObjects="1">
      <p:cViewPr>
        <p:scale>
          <a:sx n="50" d="100"/>
          <a:sy n="50" d="100"/>
        </p:scale>
        <p:origin x="-468" y="-7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F7369F9C-7515-44DE-B4CE-FC62A41B0A6A}" type="datetimeFigureOut">
              <a:rPr lang="en-GB" smtClean="0"/>
              <a:pPr/>
              <a:t>18/06/2021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496C7CF9-50CB-42D2-9ABE-F999FAC6C58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475057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2016</a:t>
            </a:r>
          </a:p>
        </p:txBody>
      </p:sp>
    </p:spTree>
    <p:extLst>
      <p:ext uri="{BB962C8B-B14F-4D97-AF65-F5344CB8AC3E}">
        <p14:creationId xmlns="" xmlns:p14="http://schemas.microsoft.com/office/powerpoint/2010/main" val="4162153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C7CF9-50CB-42D2-9ABE-F999FAC6C58C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34644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C7CF9-50CB-42D2-9ABE-F999FAC6C58C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14937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/>
              <a:t>2016</a:t>
            </a:r>
          </a:p>
        </p:txBody>
      </p:sp>
    </p:spTree>
    <p:extLst>
      <p:ext uri="{BB962C8B-B14F-4D97-AF65-F5344CB8AC3E}">
        <p14:creationId xmlns="" xmlns:p14="http://schemas.microsoft.com/office/powerpoint/2010/main" val="4280661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553200" y="476765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066800" y="2931414"/>
            <a:ext cx="6705600" cy="859536"/>
          </a:xfrm>
        </p:spPr>
        <p:txBody>
          <a:bodyPr>
            <a:noAutofit/>
          </a:bodyPr>
          <a:lstStyle>
            <a:lvl1pPr algn="l">
              <a:defRPr sz="3600" b="1" baseline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Course Title Name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2864358"/>
            <a:ext cx="7315200" cy="0"/>
          </a:xfrm>
          <a:prstGeom prst="line">
            <a:avLst/>
          </a:prstGeom>
          <a:ln w="57150">
            <a:solidFill>
              <a:srgbClr val="F5B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Zonta USA Caucus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94" y="214924"/>
            <a:ext cx="2522126" cy="23885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60340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d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800600"/>
            <a:ext cx="9144000" cy="171450"/>
          </a:xfrm>
          <a:prstGeom prst="rect">
            <a:avLst/>
          </a:prstGeom>
          <a:solidFill>
            <a:srgbClr val="F5B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334896"/>
            <a:ext cx="2438400" cy="227395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114675" y="4088834"/>
            <a:ext cx="29146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0" dirty="0">
                <a:solidFill>
                  <a:srgbClr val="802528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www.zonta.org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5800" y="4759590"/>
            <a:ext cx="48006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US" sz="1000" b="0" dirty="0">
                <a:solidFill>
                  <a:srgbClr val="802528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000" b="0" dirty="0">
                <a:solidFill>
                  <a:srgbClr val="802528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copyright</a:t>
            </a:r>
            <a:r>
              <a:rPr lang="en-US" sz="1000" b="0" baseline="0" dirty="0">
                <a:solidFill>
                  <a:srgbClr val="802528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 </a:t>
            </a:r>
            <a:r>
              <a:rPr lang="en-US" sz="1000" b="0" dirty="0">
                <a:solidFill>
                  <a:srgbClr val="802528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© 2016 Zonta International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15541" y="1334896"/>
            <a:ext cx="2203227" cy="208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763240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sen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553200" y="476765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066804" y="3714750"/>
            <a:ext cx="6830291" cy="971550"/>
          </a:xfrm>
        </p:spPr>
        <p:txBody>
          <a:bodyPr>
            <a:noAutofit/>
          </a:bodyPr>
          <a:lstStyle>
            <a:lvl1pPr algn="l">
              <a:defRPr sz="2600" b="0" baseline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Name, Name</a:t>
            </a:r>
            <a:br>
              <a:rPr lang="en-US" dirty="0"/>
            </a:br>
            <a:r>
              <a:rPr lang="en-US" dirty="0"/>
              <a:t>Zonta Club XX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2864358"/>
            <a:ext cx="7315200" cy="0"/>
          </a:xfrm>
          <a:prstGeom prst="line">
            <a:avLst/>
          </a:prstGeom>
          <a:ln w="57150">
            <a:solidFill>
              <a:srgbClr val="F5BD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1066800" y="2864358"/>
            <a:ext cx="6705600" cy="9646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tx1"/>
                </a:solidFill>
                <a:latin typeface="Lato" pitchFamily="34" charset="0"/>
                <a:ea typeface="Lato" pitchFamily="34" charset="0"/>
                <a:cs typeface="Lato" pitchFamily="34" charset="0"/>
              </a:defRPr>
            </a:lvl1pPr>
          </a:lstStyle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Presented by:</a:t>
            </a:r>
          </a:p>
        </p:txBody>
      </p:sp>
      <p:pic>
        <p:nvPicPr>
          <p:cNvPr id="13" name="Picture 12" descr="Zonta USA Caucus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94" y="214924"/>
            <a:ext cx="2522126" cy="23885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43630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800600"/>
            <a:ext cx="9144000" cy="171450"/>
          </a:xfrm>
          <a:prstGeom prst="rect">
            <a:avLst/>
          </a:prstGeom>
          <a:solidFill>
            <a:srgbClr val="F5B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/>
          <a:lstStyle>
            <a:lvl1pPr>
              <a:defRPr sz="1000"/>
            </a:lvl1pPr>
          </a:lstStyle>
          <a:p>
            <a:r>
              <a:rPr lang="en-US"/>
              <a:t>Katherine Cleland </a:t>
            </a:r>
            <a:fld id="{C03FD958-75D2-C647-BE96-3B36ADE95E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71450"/>
          </a:xfrm>
          <a:prstGeom prst="rect">
            <a:avLst/>
          </a:prstGeom>
          <a:solidFill>
            <a:srgbClr val="FAC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85800" y="1676579"/>
            <a:ext cx="800100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en-US" sz="2600" dirty="0">
                <a:solidFill>
                  <a:prstClr val="black"/>
                </a:solidFill>
              </a:rPr>
              <a:t>Zonta International is a leading global organization of professionals empowering women through service and advocacy.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72" y="4093153"/>
            <a:ext cx="1109074" cy="1050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685800" y="209550"/>
            <a:ext cx="80010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 baseline="0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Lato" pitchFamily="34" charset="0"/>
              </a:defRPr>
            </a:lvl1pPr>
          </a:lstStyle>
          <a:p>
            <a:r>
              <a:rPr lang="en-US" dirty="0"/>
              <a:t>Zonta International Mission</a:t>
            </a:r>
          </a:p>
        </p:txBody>
      </p:sp>
    </p:spTree>
    <p:extLst>
      <p:ext uri="{BB962C8B-B14F-4D97-AF65-F5344CB8AC3E}">
        <p14:creationId xmlns="" xmlns:p14="http://schemas.microsoft.com/office/powerpoint/2010/main" val="2790792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800600"/>
            <a:ext cx="9144000" cy="171450"/>
          </a:xfrm>
          <a:prstGeom prst="rect">
            <a:avLst/>
          </a:prstGeom>
          <a:solidFill>
            <a:srgbClr val="F5B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/>
          <a:lstStyle>
            <a:lvl1pPr>
              <a:defRPr sz="1000"/>
            </a:lvl1pPr>
          </a:lstStyle>
          <a:p>
            <a:r>
              <a:rPr lang="en-US"/>
              <a:t>Katherine Cleland </a:t>
            </a:r>
            <a:fld id="{C03FD958-75D2-C647-BE96-3B36ADE95E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71450"/>
          </a:xfrm>
          <a:prstGeom prst="rect">
            <a:avLst/>
          </a:prstGeom>
          <a:solidFill>
            <a:srgbClr val="FAC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700187" y="650206"/>
            <a:ext cx="8001000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en-US" sz="2600" dirty="0">
                <a:solidFill>
                  <a:prstClr val="black"/>
                </a:solidFill>
              </a:rPr>
              <a:t>Zonta International envisions a world in which women's rights are recognized as human rights and every woman is able to achieve her full potential.</a:t>
            </a:r>
          </a:p>
          <a:p>
            <a:pPr algn="ctr">
              <a:defRPr/>
            </a:pPr>
            <a:endParaRPr lang="en-US" altLang="en-US" sz="2600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en-US" altLang="en-US" sz="2600" dirty="0">
                <a:solidFill>
                  <a:prstClr val="black"/>
                </a:solidFill>
              </a:rPr>
              <a:t>In such a world, women have access to all resources and are represented in decision-making positions on an equal basis with men.</a:t>
            </a:r>
          </a:p>
          <a:p>
            <a:pPr algn="ctr">
              <a:defRPr/>
            </a:pPr>
            <a:endParaRPr lang="en-US" altLang="en-US" sz="2600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en-US" altLang="en-US" sz="2600" dirty="0">
                <a:solidFill>
                  <a:prstClr val="black"/>
                </a:solidFill>
              </a:rPr>
              <a:t>In such a world, no woman lives in fear of violence</a:t>
            </a:r>
            <a:r>
              <a:rPr lang="en-US" altLang="en-US" sz="2600" dirty="0">
                <a:solidFill>
                  <a:srgbClr val="802528"/>
                </a:solidFill>
              </a:rPr>
              <a:t>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91" y="4997170"/>
            <a:ext cx="144353" cy="14547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700188" y="209550"/>
            <a:ext cx="80010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 baseline="0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Lato" pitchFamily="34" charset="0"/>
              </a:defRPr>
            </a:lvl1pPr>
          </a:lstStyle>
          <a:p>
            <a:r>
              <a:rPr lang="en-US" dirty="0"/>
              <a:t>Zonta International Vision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72" y="4093153"/>
            <a:ext cx="1109074" cy="1050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80934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4800600"/>
            <a:ext cx="9144000" cy="171450"/>
          </a:xfrm>
          <a:prstGeom prst="rect">
            <a:avLst/>
          </a:prstGeom>
          <a:solidFill>
            <a:srgbClr val="F5B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5979"/>
            <a:ext cx="8000999" cy="85725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00151"/>
            <a:ext cx="8001000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6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/>
          <a:lstStyle>
            <a:lvl1pPr>
              <a:defRPr sz="1000"/>
            </a:lvl1pPr>
          </a:lstStyle>
          <a:p>
            <a:fld id="{8CB1BAED-8C20-4E4D-BEE8-99B6A273657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171450"/>
          </a:xfrm>
          <a:prstGeom prst="rect">
            <a:avLst/>
          </a:prstGeom>
          <a:solidFill>
            <a:srgbClr val="FAC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89" y="4997169"/>
            <a:ext cx="144353" cy="145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72" y="4093153"/>
            <a:ext cx="1109074" cy="1050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7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800600"/>
            <a:ext cx="9144000" cy="171450"/>
          </a:xfrm>
          <a:prstGeom prst="rect">
            <a:avLst/>
          </a:prstGeom>
          <a:solidFill>
            <a:srgbClr val="F5B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5979"/>
            <a:ext cx="8000999" cy="85725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00151"/>
            <a:ext cx="8001000" cy="3394472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6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/>
          <a:lstStyle>
            <a:lvl1pPr>
              <a:defRPr sz="1000"/>
            </a:lvl1pPr>
          </a:lstStyle>
          <a:p>
            <a:fld id="{C03FD958-75D2-C647-BE96-3B36ADE95E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71450"/>
          </a:xfrm>
          <a:prstGeom prst="rect">
            <a:avLst/>
          </a:prstGeom>
          <a:solidFill>
            <a:srgbClr val="FAC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Zonta Leadership Academy2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3338"/>
          <a:stretch/>
        </p:blipFill>
        <p:spPr bwMode="auto">
          <a:xfrm>
            <a:off x="82772" y="3733778"/>
            <a:ext cx="507789" cy="1446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91" y="4997170"/>
            <a:ext cx="144353" cy="145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ZontaInternational_PowerPoint_interiorLO_TE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2918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800600"/>
            <a:ext cx="9144000" cy="171450"/>
          </a:xfrm>
          <a:prstGeom prst="rect">
            <a:avLst/>
          </a:prstGeom>
          <a:solidFill>
            <a:srgbClr val="F5B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00151"/>
            <a:ext cx="3962400" cy="3394472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6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6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00151"/>
            <a:ext cx="3962400" cy="3394472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6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26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FD958-75D2-C647-BE96-3B36ADE95E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85802" y="205979"/>
            <a:ext cx="8000999" cy="85725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tx1"/>
                </a:solidFill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71450"/>
          </a:xfrm>
          <a:prstGeom prst="rect">
            <a:avLst/>
          </a:prstGeom>
          <a:solidFill>
            <a:srgbClr val="FAC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Zonta Leadership Academy2b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3338"/>
          <a:stretch/>
        </p:blipFill>
        <p:spPr bwMode="auto">
          <a:xfrm>
            <a:off x="82772" y="3733778"/>
            <a:ext cx="507789" cy="1446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91" y="4997170"/>
            <a:ext cx="144353" cy="145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ZontaInternational_PowerPoint_interiorLO_TE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0585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4800600"/>
            <a:ext cx="9144000" cy="171450"/>
          </a:xfrm>
          <a:prstGeom prst="rect">
            <a:avLst/>
          </a:prstGeom>
          <a:solidFill>
            <a:srgbClr val="F5B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8"/>
            <a:ext cx="8001000" cy="859536"/>
          </a:xfrm>
        </p:spPr>
        <p:txBody>
          <a:bodyPr>
            <a:normAutofit/>
          </a:bodyPr>
          <a:lstStyle>
            <a:lvl1pPr>
              <a:defRPr sz="3600" b="1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2" y="1151335"/>
            <a:ext cx="3962398" cy="47982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1631156"/>
            <a:ext cx="3962398" cy="2963466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2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2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2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22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400">
                <a:latin typeface="Lato" pitchFamily="34" charset="0"/>
                <a:ea typeface="Lato" pitchFamily="34" charset="0"/>
                <a:cs typeface="Lato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1151335"/>
            <a:ext cx="3962400" cy="479822"/>
          </a:xfrm>
        </p:spPr>
        <p:txBody>
          <a:bodyPr anchor="b">
            <a:normAutofit/>
          </a:bodyPr>
          <a:lstStyle>
            <a:lvl1pPr marL="0" indent="0">
              <a:buNone/>
              <a:defRPr sz="2200" b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1631156"/>
            <a:ext cx="3962400" cy="2963466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2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2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2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22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1400">
                <a:latin typeface="Lato" pitchFamily="34" charset="0"/>
                <a:ea typeface="Lato" pitchFamily="34" charset="0"/>
                <a:cs typeface="Lato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Katherine Cleland </a:t>
            </a:r>
            <a:fld id="{C03FD958-75D2-C647-BE96-3B36ADE95E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171450"/>
          </a:xfrm>
          <a:prstGeom prst="rect">
            <a:avLst/>
          </a:prstGeom>
          <a:solidFill>
            <a:srgbClr val="FAC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91" y="4997170"/>
            <a:ext cx="144353" cy="145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72" y="4093153"/>
            <a:ext cx="1109074" cy="1050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58376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cknowledgements &amp; Contribu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71450"/>
          </a:xfrm>
          <a:prstGeom prst="rect">
            <a:avLst/>
          </a:prstGeom>
          <a:solidFill>
            <a:srgbClr val="FACA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4800600"/>
            <a:ext cx="9144000" cy="171450"/>
          </a:xfrm>
          <a:prstGeom prst="rect">
            <a:avLst/>
          </a:prstGeom>
          <a:solidFill>
            <a:srgbClr val="F5BD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81151"/>
            <a:ext cx="8001000" cy="3013472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6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26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sz="26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sz="26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sz="260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/>
          <a:lstStyle>
            <a:lvl1pPr>
              <a:defRPr sz="1000"/>
            </a:lvl1pPr>
          </a:lstStyle>
          <a:p>
            <a:r>
              <a:rPr lang="en-US"/>
              <a:t>Katherine Cleland </a:t>
            </a:r>
            <a:fld id="{C03FD958-75D2-C647-BE96-3B36ADE95E0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228603"/>
            <a:ext cx="8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ea typeface="Lato" pitchFamily="34" charset="0"/>
                <a:cs typeface="Arial" panose="020B0604020202020204" pitchFamily="34" charset="0"/>
              </a:rPr>
              <a:t>Acknowledgements and  Contributions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91" y="4997170"/>
            <a:ext cx="144353" cy="145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72" y="4093153"/>
            <a:ext cx="1109074" cy="1050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32173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D65DB-6C1C-8344-A853-DB6D52BC5DB7}" type="datetimeFigureOut">
              <a:rPr lang="en-US" smtClean="0"/>
              <a:pPr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Tech Tips for Zonta Leaders</a:t>
            </a:r>
          </a:p>
          <a:p>
            <a:r>
              <a:rPr lang="en-US"/>
              <a:t>NAIDM 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Katherine Cleland </a:t>
            </a:r>
            <a:fld id="{C03FD958-75D2-C647-BE96-3B36ADE95E0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63703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15" r:id="rId5"/>
    <p:sldLayoutId id="2147483709" r:id="rId6"/>
    <p:sldLayoutId id="2147483710" r:id="rId7"/>
    <p:sldLayoutId id="2147483711" r:id="rId8"/>
    <p:sldLayoutId id="2147483712" r:id="rId9"/>
    <p:sldLayoutId id="2147483713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media" Target="../media/media1.m4a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lerk.house.gov/members/C001078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zonta.org/ShareYourStory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s://clerk.house.gov/Members" TargetMode="External"/><Relationship Id="rId7" Type="http://schemas.openxmlformats.org/officeDocument/2006/relationships/hyperlink" Target="http://www.govtrack.us/" TargetMode="External"/><Relationship Id="rId2" Type="http://schemas.openxmlformats.org/officeDocument/2006/relationships/hyperlink" Target="http://www.congress.gov/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bioguide.congress.gov/scripts/biodisplay.pl?index=C001078" TargetMode="External"/><Relationship Id="rId5" Type="http://schemas.openxmlformats.org/officeDocument/2006/relationships/hyperlink" Target="https://www.congress.gov/member/Gerald-Connolly/C001078" TargetMode="External"/><Relationship Id="rId4" Type="http://schemas.openxmlformats.org/officeDocument/2006/relationships/hyperlink" Target="https://clerk.house.gov/members/C001078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gress.gov/bill/117th-congress/house-bill/1606/cosponsors?r=1" TargetMode="External"/><Relationship Id="rId2" Type="http://schemas.openxmlformats.org/officeDocument/2006/relationships/hyperlink" Target="https://justfacts.votesmart.org/candidate/key-votes/95078/gerry-connolly/68/women" TargetMode="Externa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otesmart.org/bill/27614/71052/95078/removing-the-deadline-for-the-ratification-of-the-equal-rights-amendment" TargetMode="External"/><Relationship Id="rId2" Type="http://schemas.openxmlformats.org/officeDocument/2006/relationships/hyperlink" Target="https://votesmart.org/bill/27614/71051/95078/removing-the-deadline-for-the-ratification-of-the-equal-rights-amendment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hyperlink" Target="http://connolly.house.gov.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171" y="2946400"/>
            <a:ext cx="8817429" cy="1169987"/>
          </a:xfrm>
        </p:spPr>
        <p:txBody>
          <a:bodyPr/>
          <a:lstStyle/>
          <a:p>
            <a:pPr algn="ctr"/>
            <a:r>
              <a:rPr lang="en-US" sz="4000" dirty="0" smtClean="0"/>
              <a:t>How to </a:t>
            </a:r>
            <a:r>
              <a:rPr lang="en-US" sz="4000" dirty="0" smtClean="0"/>
              <a:t>Talk </a:t>
            </a:r>
            <a:r>
              <a:rPr lang="en-US" sz="4000" dirty="0" smtClean="0"/>
              <a:t>to Your Legislators</a:t>
            </a:r>
            <a:endParaRPr lang="en-US" sz="4000" dirty="0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xmlns="" id="{522A30C8-ABB8-4B44-9A4D-7DC6F39104A1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171" y="483690"/>
            <a:ext cx="4412343" cy="20633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38525" y="1795373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74171" y="4381500"/>
            <a:ext cx="8418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latin typeface="Arial" pitchFamily="34" charset="0"/>
                <a:cs typeface="Arial" pitchFamily="34" charset="0"/>
              </a:rPr>
              <a:t>North American </a:t>
            </a:r>
            <a:r>
              <a:rPr lang="en-US" b="1" i="1" dirty="0" err="1" smtClean="0">
                <a:latin typeface="Arial" pitchFamily="34" charset="0"/>
                <a:cs typeface="Arial" pitchFamily="34" charset="0"/>
              </a:rPr>
              <a:t>Interdistrict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Meeting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								6/26/21</a:t>
            </a:r>
            <a:endParaRPr lang="en-US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55846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3536"/>
    </mc:Choice>
    <mc:Fallback>
      <p:transition spd="slow" advTm="235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Want to Meet on Capitol Hill?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3086" y="1632857"/>
            <a:ext cx="5693228" cy="2518229"/>
          </a:xfrm>
        </p:spPr>
        <p:txBody>
          <a:bodyPr/>
          <a:lstStyle/>
          <a:p>
            <a:pPr>
              <a:buNone/>
            </a:pPr>
            <a:endParaRPr lang="en-US" sz="1800" u="sng" dirty="0" smtClean="0"/>
          </a:p>
        </p:txBody>
      </p:sp>
      <p:pic>
        <p:nvPicPr>
          <p:cNvPr id="5" name="Picture 4" descr="Advocacy Day 62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343" y="1063229"/>
            <a:ext cx="7433610" cy="353054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457" y="205979"/>
            <a:ext cx="7714347" cy="679392"/>
          </a:xfrm>
        </p:spPr>
        <p:txBody>
          <a:bodyPr/>
          <a:lstStyle/>
          <a:p>
            <a:r>
              <a:rPr lang="en-US" dirty="0" smtClean="0"/>
              <a:t>Requesting a Visit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85371"/>
            <a:ext cx="8458200" cy="4218298"/>
          </a:xfrm>
        </p:spPr>
        <p:txBody>
          <a:bodyPr>
            <a:normAutofit fontScale="92500"/>
          </a:bodyPr>
          <a:lstStyle/>
          <a:p>
            <a:r>
              <a:rPr lang="en-US" sz="2400" dirty="0" smtClean="0"/>
              <a:t>You </a:t>
            </a:r>
            <a:r>
              <a:rPr lang="en-US" sz="2400" b="1" dirty="0" smtClean="0"/>
              <a:t>MUST</a:t>
            </a:r>
            <a:r>
              <a:rPr lang="en-US" sz="2400" dirty="0" smtClean="0"/>
              <a:t> be a constituent or someone requesting an appt on behalf of a constituent.  If calling as a </a:t>
            </a:r>
            <a:r>
              <a:rPr lang="en-US" sz="2400" dirty="0" err="1" smtClean="0"/>
              <a:t>Zonta</a:t>
            </a:r>
            <a:r>
              <a:rPr lang="en-US" sz="2400" dirty="0" smtClean="0"/>
              <a:t> member, mention your club’s location and say how many constituents will attend.</a:t>
            </a:r>
          </a:p>
          <a:p>
            <a:r>
              <a:rPr lang="en-US" sz="2400" dirty="0" smtClean="0"/>
              <a:t>Have </a:t>
            </a:r>
            <a:r>
              <a:rPr lang="en-US" sz="2400" dirty="0" smtClean="0"/>
              <a:t>a clear agenda:  Just one issue or a couple of specific bills related to that issue.</a:t>
            </a:r>
          </a:p>
          <a:p>
            <a:pPr marL="457200" indent="-457200"/>
            <a:r>
              <a:rPr lang="en-US" sz="2400" dirty="0" smtClean="0"/>
              <a:t>Either: </a:t>
            </a:r>
            <a:r>
              <a:rPr lang="en-US" dirty="0" smtClean="0"/>
              <a:t>C</a:t>
            </a:r>
            <a:r>
              <a:rPr lang="en-US" dirty="0" smtClean="0"/>
              <a:t>all the office and request the scheduler’s email or</a:t>
            </a:r>
          </a:p>
          <a:p>
            <a:pPr marL="800100" lvl="1" indent="-342900"/>
            <a:r>
              <a:rPr lang="en-US" dirty="0" smtClean="0"/>
              <a:t>Fill out a request for meeting online and follow up with call to office</a:t>
            </a:r>
          </a:p>
          <a:p>
            <a:pPr marL="800100" lvl="1" indent="-342900"/>
            <a:r>
              <a:rPr lang="en-US" dirty="0" smtClean="0"/>
              <a:t>Ask for the scheduler /say why you want the meeting and ask  whom you should to talk or email.</a:t>
            </a:r>
          </a:p>
          <a:p>
            <a:pPr marL="400050"/>
            <a:r>
              <a:rPr lang="en-US" sz="2400" b="1" i="1" dirty="0" smtClean="0"/>
              <a:t>Follow-up</a:t>
            </a:r>
            <a:r>
              <a:rPr lang="en-US" sz="2400" b="1" i="1" dirty="0" smtClean="0"/>
              <a:t>, follow-up, follow-up</a:t>
            </a:r>
          </a:p>
          <a:p>
            <a:pPr marL="800100" lvl="1" indent="-342900">
              <a:buNone/>
            </a:pPr>
            <a:endParaRPr lang="en-US" sz="1800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343" y="4266235"/>
            <a:ext cx="1676400" cy="83743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Ready for the Visit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What committee is the bill referred to?  Is your legislator on that committee?</a:t>
            </a:r>
          </a:p>
          <a:p>
            <a:r>
              <a:rPr lang="en-US" dirty="0" smtClean="0"/>
              <a:t>Understand arguments for and against the issue or the bill</a:t>
            </a:r>
          </a:p>
          <a:p>
            <a:r>
              <a:rPr lang="en-US" dirty="0" smtClean="0"/>
              <a:t>Have talking points.  Be prepared to share them in a leave-behind package </a:t>
            </a:r>
            <a:r>
              <a:rPr lang="en-US" dirty="0" smtClean="0"/>
              <a:t>that also contains </a:t>
            </a:r>
            <a:r>
              <a:rPr lang="en-US" dirty="0" smtClean="0"/>
              <a:t>information on </a:t>
            </a:r>
            <a:r>
              <a:rPr lang="en-US" dirty="0" err="1" smtClean="0"/>
              <a:t>Zonta</a:t>
            </a:r>
            <a:endParaRPr lang="en-US" dirty="0" smtClean="0"/>
          </a:p>
          <a:p>
            <a:r>
              <a:rPr lang="en-US" dirty="0" smtClean="0"/>
              <a:t>Plan fo</a:t>
            </a:r>
            <a:r>
              <a:rPr lang="en-US" dirty="0" smtClean="0"/>
              <a:t>r 15 minute presentation</a:t>
            </a:r>
          </a:p>
          <a:p>
            <a:r>
              <a:rPr lang="en-US" dirty="0" smtClean="0"/>
              <a:t>Decide who is going to present which part of it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Ready 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Try to have a </a:t>
            </a:r>
            <a:r>
              <a:rPr lang="en-US" b="1" i="1" dirty="0" smtClean="0"/>
              <a:t>personal story </a:t>
            </a:r>
            <a:r>
              <a:rPr lang="en-US" dirty="0" smtClean="0"/>
              <a:t>told by someone who would benefit from passing this legislation</a:t>
            </a:r>
          </a:p>
          <a:p>
            <a:r>
              <a:rPr lang="en-US" b="1" i="1" dirty="0" smtClean="0"/>
              <a:t>HAVE </a:t>
            </a:r>
            <a:r>
              <a:rPr lang="en-US" b="1" i="1" dirty="0" smtClean="0"/>
              <a:t>A CLEAR ASK!  </a:t>
            </a:r>
            <a:r>
              <a:rPr lang="en-US" dirty="0" smtClean="0"/>
              <a:t>Do you want legislator to vote for or against?  Co-sponsor the bill?  Sign a pledge</a:t>
            </a:r>
            <a:r>
              <a:rPr lang="en-US" dirty="0" smtClean="0"/>
              <a:t>?  Lobby fellow legislators.</a:t>
            </a:r>
            <a:endParaRPr lang="en-US" b="1" i="1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8240486" cy="368022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Thanks legislator or staff person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Identify your group and members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Present your case</a:t>
            </a:r>
          </a:p>
          <a:p>
            <a:pPr>
              <a:lnSpc>
                <a:spcPct val="120000"/>
              </a:lnSpc>
            </a:pPr>
            <a:r>
              <a:rPr lang="en-US" b="1" i="1" dirty="0" smtClean="0"/>
              <a:t>Make the Ask!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Take questions.  If don’t know the answer </a:t>
            </a:r>
          </a:p>
          <a:p>
            <a:pPr lvl="1">
              <a:lnSpc>
                <a:spcPct val="120000"/>
              </a:lnSpc>
              <a:buNone/>
            </a:pPr>
            <a:r>
              <a:rPr lang="en-US" sz="2600" dirty="0" smtClean="0"/>
              <a:t>promise to get back to them 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Ask for photo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Write follow-up Thank You</a:t>
            </a:r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</a:pPr>
            <a:endParaRPr lang="en-US" dirty="0" smtClean="0"/>
          </a:p>
          <a:p>
            <a:pPr>
              <a:lnSpc>
                <a:spcPct val="120000"/>
              </a:lnSpc>
              <a:buNone/>
            </a:pPr>
            <a:endParaRPr lang="en-US" dirty="0" smtClean="0"/>
          </a:p>
          <a:p>
            <a:pPr>
              <a:lnSpc>
                <a:spcPct val="120000"/>
              </a:lnSpc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600" y="2993571"/>
            <a:ext cx="1505202" cy="1601052"/>
          </a:xfrm>
          <a:prstGeom prst="rect">
            <a:avLst/>
          </a:prstGeom>
        </p:spPr>
      </p:pic>
      <p:pic>
        <p:nvPicPr>
          <p:cNvPr id="6" name="Picture 5" descr="Sonya Baskerville Zonta Club of Wash DC wMayor's Off. on Women's Policy and Initiativ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8581" y="1055822"/>
            <a:ext cx="2197476" cy="1648108"/>
          </a:xfrm>
          <a:prstGeom prst="rect">
            <a:avLst/>
          </a:prstGeom>
        </p:spPr>
      </p:pic>
      <p:pic>
        <p:nvPicPr>
          <p:cNvPr id="38" name="Picture 37" descr="Sonya Baskerville &amp; Maggie Forster Schmitz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7486" y="3172049"/>
            <a:ext cx="1896763" cy="14225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757528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9-02-01 at 3.00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844" y="1063229"/>
            <a:ext cx="3095156" cy="16971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475" y="1063229"/>
            <a:ext cx="5867400" cy="3531394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b="1" i="1" dirty="0" smtClean="0"/>
              <a:t>Members:</a:t>
            </a:r>
          </a:p>
          <a:p>
            <a:pPr>
              <a:lnSpc>
                <a:spcPct val="120000"/>
              </a:lnSpc>
            </a:pPr>
            <a:r>
              <a:rPr lang="en-US" sz="2100" dirty="0" smtClean="0"/>
              <a:t>Representatives from each of 13 districts </a:t>
            </a:r>
            <a:r>
              <a:rPr lang="en-US" sz="2100" dirty="0"/>
              <a:t>with clubs in </a:t>
            </a:r>
            <a:r>
              <a:rPr lang="en-US" sz="2100" dirty="0" smtClean="0"/>
              <a:t>the USA, (D1-12 and D15) appointed by the Governor, who participate </a:t>
            </a:r>
            <a:r>
              <a:rPr lang="en-US" sz="2100" dirty="0"/>
              <a:t>and </a:t>
            </a:r>
            <a:r>
              <a:rPr lang="en-US" sz="2100" dirty="0" smtClean="0"/>
              <a:t>vote </a:t>
            </a:r>
            <a:r>
              <a:rPr lang="en-US" sz="2100" dirty="0"/>
              <a:t>on behalf of their district during the biennium. </a:t>
            </a:r>
            <a:r>
              <a:rPr lang="en-US" sz="2100" dirty="0" smtClean="0"/>
              <a:t> They keep Governors informed and secure  approval for votes undertaken by the Caucus.</a:t>
            </a:r>
          </a:p>
          <a:p>
            <a:pPr>
              <a:lnSpc>
                <a:spcPct val="120000"/>
              </a:lnSpc>
            </a:pPr>
            <a:r>
              <a:rPr lang="en-US" sz="2100" dirty="0" smtClean="0"/>
              <a:t>Alternates, appointed at Governor’s discretion, who also participate in subcommittees and discussions and may vote for their district if Caucus member is absent. </a:t>
            </a:r>
          </a:p>
          <a:p>
            <a:pPr>
              <a:lnSpc>
                <a:spcPct val="120000"/>
              </a:lnSpc>
            </a:pPr>
            <a:r>
              <a:rPr lang="en-US" sz="2100" dirty="0" smtClean="0"/>
              <a:t>Governors of the 13 districts are always welcome.  They may participate in discussions and on subcommittees if desired.  They approve votes.</a:t>
            </a:r>
            <a:endParaRPr lang="en-US" sz="2100" dirty="0"/>
          </a:p>
          <a:p>
            <a:pPr marL="0" indent="0">
              <a:lnSpc>
                <a:spcPct val="120000"/>
              </a:lnSpc>
              <a:buNone/>
            </a:pPr>
            <a:endParaRPr lang="en-US" dirty="0"/>
          </a:p>
          <a:p>
            <a:pPr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04955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Leadership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 smtClean="0"/>
              <a:t>Leaders:</a:t>
            </a:r>
            <a:endParaRPr lang="en-US" b="1" i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800" dirty="0" smtClean="0"/>
              <a:t>Members of the </a:t>
            </a:r>
            <a:r>
              <a:rPr lang="en-US" sz="2800" dirty="0" err="1" smtClean="0"/>
              <a:t>Zonta</a:t>
            </a:r>
            <a:r>
              <a:rPr lang="en-US" sz="2800" dirty="0" smtClean="0"/>
              <a:t> International Advocacy Committee who represent the United States are ex-officio members of the Caucus.  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They convene meetings under the authority of the ZI Advocacy Committee Chairman and ZI President, with input and support from HQ staff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i="1" dirty="0" smtClean="0"/>
              <a:t>Co-Conveners 2020-22:</a:t>
            </a:r>
            <a:endParaRPr lang="en-US" b="1" i="1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 smtClean="0"/>
              <a:t>Pandya</a:t>
            </a:r>
            <a:endParaRPr lang="en-US" dirty="0" smtClean="0"/>
          </a:p>
          <a:p>
            <a:r>
              <a:rPr lang="en-US" dirty="0" err="1" smtClean="0"/>
              <a:t>Bobbee</a:t>
            </a:r>
            <a:r>
              <a:rPr lang="en-US" dirty="0" smtClean="0"/>
              <a:t> </a:t>
            </a:r>
            <a:r>
              <a:rPr lang="en-US" dirty="0" err="1" smtClean="0"/>
              <a:t>Cardillo</a:t>
            </a:r>
            <a:endParaRPr lang="en-US" dirty="0"/>
          </a:p>
        </p:txBody>
      </p:sp>
      <p:pic>
        <p:nvPicPr>
          <p:cNvPr id="10" name="Picture 9" descr="Bobbee Cardillo, Sherrill Mulhern ZI Advocacy Committee.JPG"/>
          <p:cNvPicPr>
            <a:picLocks noChangeAspect="1"/>
          </p:cNvPicPr>
          <p:nvPr/>
        </p:nvPicPr>
        <p:blipFill>
          <a:blip r:embed="rId2"/>
          <a:srcRect l="4482" b="7375"/>
          <a:stretch>
            <a:fillRect/>
          </a:stretch>
        </p:blipFill>
        <p:spPr>
          <a:xfrm rot="5400000">
            <a:off x="6776495" y="2684317"/>
            <a:ext cx="2193755" cy="1626855"/>
          </a:xfrm>
          <a:prstGeom prst="rect">
            <a:avLst/>
          </a:prstGeom>
        </p:spPr>
      </p:pic>
      <p:pic>
        <p:nvPicPr>
          <p:cNvPr id="9" name="Picture 8" descr="Ela Pandya.jpg"/>
          <p:cNvPicPr>
            <a:picLocks noChangeAspect="1"/>
          </p:cNvPicPr>
          <p:nvPr/>
        </p:nvPicPr>
        <p:blipFill>
          <a:blip r:embed="rId3"/>
          <a:srcRect l="-5403"/>
          <a:stretch>
            <a:fillRect/>
          </a:stretch>
        </p:blipFill>
        <p:spPr>
          <a:xfrm>
            <a:off x="4724400" y="2583862"/>
            <a:ext cx="1907540" cy="18812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USA Caucus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00151"/>
            <a:ext cx="5545667" cy="339447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800" dirty="0"/>
              <a:t>Encourage development, consideration and passage of appropriate legislation by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the US Congress, its members and committees and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by state legislatures. 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Take action in support of, or in opposition to, proposed or enacted legislation and executive orders and regulations that directly or indirectly impact the lives of women and girls. 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Promote women’s representation in decision-making positions on an equal basis with men. </a:t>
            </a:r>
          </a:p>
          <a:p>
            <a:pPr>
              <a:lnSpc>
                <a:spcPct val="120000"/>
              </a:lnSpc>
            </a:pPr>
            <a:endParaRPr lang="en-US" dirty="0"/>
          </a:p>
        </p:txBody>
      </p:sp>
      <p:pic>
        <p:nvPicPr>
          <p:cNvPr id="4" name="Picture 3" descr="ERAYes-300-x-2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467" y="2164623"/>
            <a:ext cx="2659586" cy="19289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099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USA Caucus Top Issues for 2020-2022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00151"/>
            <a:ext cx="6299200" cy="329564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sz="2900" dirty="0" smtClean="0"/>
              <a:t>Ending Child Marriage </a:t>
            </a:r>
          </a:p>
          <a:p>
            <a:pPr>
              <a:lnSpc>
                <a:spcPct val="110000"/>
              </a:lnSpc>
            </a:pPr>
            <a:r>
              <a:rPr lang="en-US" sz="2900" dirty="0" smtClean="0"/>
              <a:t>Equal Rights Amendment </a:t>
            </a:r>
          </a:p>
          <a:p>
            <a:pPr>
              <a:lnSpc>
                <a:spcPct val="110000"/>
              </a:lnSpc>
            </a:pPr>
            <a:r>
              <a:rPr lang="en-US" sz="2900" dirty="0" err="1" smtClean="0"/>
              <a:t>Zonta</a:t>
            </a:r>
            <a:r>
              <a:rPr lang="en-US" sz="2900" dirty="0" smtClean="0"/>
              <a:t> Says No </a:t>
            </a:r>
          </a:p>
          <a:p>
            <a:pPr lvl="1">
              <a:lnSpc>
                <a:spcPct val="110000"/>
              </a:lnSpc>
            </a:pPr>
            <a:r>
              <a:rPr lang="en-US" sz="2600" i="1" dirty="0" smtClean="0"/>
              <a:t>VAW, Domestic violence, Trafficking</a:t>
            </a:r>
          </a:p>
          <a:p>
            <a:pPr>
              <a:lnSpc>
                <a:spcPct val="110000"/>
              </a:lnSpc>
            </a:pPr>
            <a:r>
              <a:rPr lang="en-US" sz="2900" dirty="0" smtClean="0"/>
              <a:t>Women’s Work</a:t>
            </a:r>
          </a:p>
          <a:p>
            <a:pPr lvl="1">
              <a:lnSpc>
                <a:spcPct val="110000"/>
              </a:lnSpc>
            </a:pPr>
            <a:r>
              <a:rPr lang="en-US" sz="2600" i="1" dirty="0" smtClean="0"/>
              <a:t>Equal Pay, Women on Boards, EEOC</a:t>
            </a:r>
          </a:p>
          <a:p>
            <a:pPr>
              <a:lnSpc>
                <a:spcPct val="110000"/>
              </a:lnSpc>
            </a:pPr>
            <a:r>
              <a:rPr lang="en-US" sz="2900" dirty="0" smtClean="0"/>
              <a:t>Education</a:t>
            </a:r>
          </a:p>
          <a:p>
            <a:pPr lvl="1">
              <a:lnSpc>
                <a:spcPct val="110000"/>
              </a:lnSpc>
            </a:pPr>
            <a:r>
              <a:rPr lang="en-US" sz="2600" i="1" dirty="0" smtClean="0"/>
              <a:t>STEM, Title IX</a:t>
            </a:r>
          </a:p>
          <a:p>
            <a:pPr>
              <a:lnSpc>
                <a:spcPct val="110000"/>
              </a:lnSpc>
            </a:pPr>
            <a:r>
              <a:rPr lang="en-US" sz="2900" dirty="0" smtClean="0"/>
              <a:t>Health</a:t>
            </a:r>
          </a:p>
          <a:p>
            <a:pPr lvl="1">
              <a:lnSpc>
                <a:spcPct val="110000"/>
              </a:lnSpc>
            </a:pPr>
            <a:r>
              <a:rPr lang="en-US" sz="2600" i="1" dirty="0" smtClean="0"/>
              <a:t>FGM, Impact of </a:t>
            </a:r>
            <a:r>
              <a:rPr lang="en-US" sz="2600" i="1" dirty="0" err="1" smtClean="0"/>
              <a:t>Covid</a:t>
            </a:r>
            <a:r>
              <a:rPr lang="en-US" sz="2600" i="1" dirty="0" smtClean="0"/>
              <a:t> 19</a:t>
            </a:r>
          </a:p>
          <a:p>
            <a:pPr>
              <a:lnSpc>
                <a:spcPct val="110000"/>
              </a:lnSpc>
            </a:pPr>
            <a:endParaRPr lang="en-US" dirty="0" smtClean="0">
              <a:solidFill>
                <a:srgbClr val="800000"/>
              </a:solidFill>
            </a:endParaRPr>
          </a:p>
          <a:p>
            <a:pPr>
              <a:lnSpc>
                <a:spcPct val="110000"/>
              </a:lnSpc>
            </a:pPr>
            <a:endParaRPr lang="en-US" dirty="0" smtClean="0"/>
          </a:p>
          <a:p>
            <a:pPr>
              <a:lnSpc>
                <a:spcPct val="110000"/>
              </a:lnSpc>
            </a:pPr>
            <a:endParaRPr lang="en-US" dirty="0" smtClean="0"/>
          </a:p>
        </p:txBody>
      </p:sp>
      <p:pic>
        <p:nvPicPr>
          <p:cNvPr id="4" name="Picture 3" descr="Zonta Talks Slides (2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09" y="1200151"/>
            <a:ext cx="2423160" cy="32522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996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Level Advocacy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00151"/>
            <a:ext cx="5833533" cy="339447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 smtClean="0"/>
              <a:t>Caucus Members and Alternates 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Work with </a:t>
            </a:r>
            <a:r>
              <a:rPr lang="en-US" dirty="0"/>
              <a:t>advocacy chairmen in each district to plan and implement advocacy actions at the State level, </a:t>
            </a:r>
            <a:endParaRPr lang="en-US" dirty="0" smtClean="0"/>
          </a:p>
          <a:p>
            <a:pPr lvl="1">
              <a:lnSpc>
                <a:spcPct val="110000"/>
              </a:lnSpc>
            </a:pPr>
            <a:r>
              <a:rPr lang="en-US" dirty="0" smtClean="0"/>
              <a:t>potentially </a:t>
            </a:r>
            <a:r>
              <a:rPr lang="en-US" dirty="0"/>
              <a:t>including model legislation and scripted advocacy day meeting suggestions. </a:t>
            </a:r>
            <a:endParaRPr lang="en-US" dirty="0" smtClean="0"/>
          </a:p>
          <a:p>
            <a:pPr>
              <a:lnSpc>
                <a:spcPct val="110000"/>
              </a:lnSpc>
            </a:pPr>
            <a:r>
              <a:rPr lang="en-US" dirty="0" smtClean="0"/>
              <a:t>The USA Advocacy Action Center</a:t>
            </a:r>
          </a:p>
          <a:p>
            <a:pPr lvl="1">
              <a:lnSpc>
                <a:spcPct val="110000"/>
              </a:lnSpc>
            </a:pPr>
            <a:r>
              <a:rPr lang="en-US" dirty="0" smtClean="0"/>
              <a:t> can be used for Alerts on STATE legislation as identified by each district (Advocacy Chair and Caucus Member)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29400" y="1063229"/>
            <a:ext cx="2235199" cy="1642533"/>
          </a:xfrm>
          <a:prstGeom prst="rect">
            <a:avLst/>
          </a:prstGeom>
          <a:solidFill>
            <a:srgbClr val="005B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State Bills</a:t>
            </a:r>
          </a:p>
          <a:p>
            <a:pPr algn="ctr"/>
            <a:r>
              <a:rPr lang="en-US" sz="1400" dirty="0" smtClean="0"/>
              <a:t>State Alerts</a:t>
            </a:r>
          </a:p>
          <a:p>
            <a:pPr algn="ctr"/>
            <a:r>
              <a:rPr lang="en-US" sz="1400" dirty="0" smtClean="0"/>
              <a:t>Model Legislation</a:t>
            </a:r>
          </a:p>
          <a:p>
            <a:pPr algn="ctr"/>
            <a:r>
              <a:rPr lang="en-US" sz="1400" dirty="0" smtClean="0"/>
              <a:t>Advocacy Day meeting suggestions</a:t>
            </a:r>
            <a:endParaRPr lang="en-US" sz="1400" dirty="0"/>
          </a:p>
        </p:txBody>
      </p:sp>
    </p:spTree>
    <p:extLst>
      <p:ext uri="{BB962C8B-B14F-4D97-AF65-F5344CB8AC3E}">
        <p14:creationId xmlns="" xmlns:p14="http://schemas.microsoft.com/office/powerpoint/2010/main" val="1215978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Bobbee</a:t>
            </a:r>
            <a:r>
              <a:rPr lang="en-US" dirty="0" smtClean="0"/>
              <a:t> </a:t>
            </a:r>
            <a:r>
              <a:rPr lang="en-US" dirty="0" err="1" smtClean="0"/>
              <a:t>Cardillo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Zonta</a:t>
            </a:r>
            <a:r>
              <a:rPr lang="en-US" dirty="0" smtClean="0"/>
              <a:t> USA Caucus </a:t>
            </a:r>
            <a:r>
              <a:rPr lang="en-US" dirty="0" smtClean="0"/>
              <a:t>Co-Convener</a:t>
            </a:r>
            <a:br>
              <a:rPr lang="en-US" dirty="0" smtClean="0"/>
            </a:br>
            <a:r>
              <a:rPr lang="en-US" dirty="0" smtClean="0"/>
              <a:t>bobbeelcardillo@gmail.com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145" y="429845"/>
            <a:ext cx="4050777" cy="18942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55351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385" y="205979"/>
            <a:ext cx="3477847" cy="1513406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Zonta</a:t>
            </a:r>
            <a:r>
              <a:rPr lang="en-US" dirty="0" smtClean="0"/>
              <a:t> USA Action Center Emails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9384" y="1837268"/>
            <a:ext cx="380804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•"/>
            </a:pPr>
            <a:r>
              <a:rPr lang="en-US" dirty="0" smtClean="0"/>
              <a:t>Urgent Issues</a:t>
            </a:r>
          </a:p>
          <a:p>
            <a:pPr marL="285750" indent="-285750">
              <a:buFontTx/>
              <a:buChar char="•"/>
            </a:pPr>
            <a:r>
              <a:rPr lang="en-US" dirty="0" smtClean="0"/>
              <a:t>Direct action by </a:t>
            </a:r>
            <a:r>
              <a:rPr lang="en-US" dirty="0" err="1" smtClean="0"/>
              <a:t>Zontians</a:t>
            </a:r>
            <a:r>
              <a:rPr lang="en-US" dirty="0" smtClean="0"/>
              <a:t> </a:t>
            </a:r>
          </a:p>
          <a:p>
            <a:pPr marL="742950" lvl="1" indent="-285750">
              <a:buFontTx/>
              <a:buChar char="•"/>
            </a:pPr>
            <a:r>
              <a:rPr lang="en-US" sz="1600" dirty="0" smtClean="0"/>
              <a:t>Advocacy</a:t>
            </a:r>
          </a:p>
          <a:p>
            <a:pPr marL="742950" lvl="1" indent="-285750">
              <a:buFontTx/>
              <a:buChar char="•"/>
            </a:pPr>
            <a:r>
              <a:rPr lang="en-US" sz="1600" dirty="0" smtClean="0"/>
              <a:t>Comments</a:t>
            </a:r>
          </a:p>
          <a:p>
            <a:pPr marL="742950" lvl="1" indent="-285750">
              <a:buFontTx/>
              <a:buChar char="•"/>
            </a:pPr>
            <a:r>
              <a:rPr lang="en-US" sz="1600" dirty="0" smtClean="0"/>
              <a:t>Sign Letters</a:t>
            </a:r>
          </a:p>
          <a:p>
            <a:pPr marL="285750" indent="-285750">
              <a:buFontTx/>
              <a:buChar char="•"/>
            </a:pPr>
            <a:r>
              <a:rPr lang="en-US" dirty="0" smtClean="0"/>
              <a:t>Can be forwarded and subscribed by non-</a:t>
            </a:r>
            <a:r>
              <a:rPr lang="en-US" dirty="0" err="1" smtClean="0"/>
              <a:t>Zontians</a:t>
            </a:r>
            <a:endParaRPr lang="en-US" dirty="0" smtClean="0"/>
          </a:p>
          <a:p>
            <a:r>
              <a:rPr lang="en-US" sz="1600" dirty="0" smtClean="0">
                <a:solidFill>
                  <a:srgbClr val="005B71"/>
                </a:solidFill>
              </a:rPr>
              <a:t>https://www.votervoice.net/Zonta/home</a:t>
            </a:r>
            <a:endParaRPr lang="en-US" sz="1600" dirty="0">
              <a:solidFill>
                <a:srgbClr val="005B71"/>
              </a:solidFill>
            </a:endParaRPr>
          </a:p>
          <a:p>
            <a:pPr marL="285750" indent="-285750">
              <a:buFontTx/>
              <a:buChar char="•"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14333" y="1731760"/>
            <a:ext cx="778934" cy="211015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 err="1" smtClean="0">
                <a:solidFill>
                  <a:srgbClr val="800000"/>
                </a:solidFill>
              </a:rPr>
              <a:t>Zontian</a:t>
            </a:r>
            <a:endParaRPr lang="en-US" sz="1100" dirty="0">
              <a:solidFill>
                <a:srgbClr val="8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67599" y="1719385"/>
            <a:ext cx="778934" cy="211015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rgbClr val="800000"/>
                </a:solidFill>
              </a:rPr>
              <a:t>Title IX</a:t>
            </a:r>
            <a:endParaRPr lang="en-US" sz="1100" dirty="0">
              <a:solidFill>
                <a:srgbClr val="8000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454434" y="205979"/>
            <a:ext cx="4441372" cy="4388644"/>
          </a:xfrm>
        </p:spPr>
        <p:txBody>
          <a:bodyPr>
            <a:normAutofit fontScale="25000" lnSpcReduction="20000"/>
          </a:bodyPr>
          <a:lstStyle/>
          <a:p>
            <a:endParaRPr lang="en-US" sz="6400" b="1" dirty="0" smtClean="0"/>
          </a:p>
          <a:p>
            <a:r>
              <a:rPr lang="en-US" sz="6400" b="1" dirty="0" smtClean="0"/>
              <a:t>Hi </a:t>
            </a:r>
            <a:r>
              <a:rPr lang="en-US" sz="6400" b="1" dirty="0" err="1" smtClean="0"/>
              <a:t>Bobbee</a:t>
            </a:r>
            <a:r>
              <a:rPr lang="en-US" sz="6400" b="1" dirty="0" smtClean="0"/>
              <a:t> in Clifton, VA!</a:t>
            </a:r>
          </a:p>
          <a:p>
            <a:r>
              <a:rPr lang="en-US" sz="6400" b="1" dirty="0" smtClean="0"/>
              <a:t>Promote use of trauma-informed techniques in responding to sexual assault crimes</a:t>
            </a:r>
          </a:p>
          <a:p>
            <a:r>
              <a:rPr lang="en-US" sz="5600" dirty="0" smtClean="0"/>
              <a:t>In the United States, one out of every six women has been the victim of an attempted or completed rape in her lifetime. In the two weeks following the assault, 94% of women experience symptoms of post-traumatic stress disorder (PTSD). Approximately 70% of rape or sexual assault victims experience moderate to severe distress, a larger percentage than for any other violent crime.</a:t>
            </a:r>
          </a:p>
          <a:p>
            <a:r>
              <a:rPr lang="en-US" sz="5600" dirty="0" smtClean="0"/>
              <a:t>The Abby </a:t>
            </a:r>
            <a:r>
              <a:rPr lang="en-US" sz="5600" dirty="0" err="1" smtClean="0"/>
              <a:t>Honold</a:t>
            </a:r>
            <a:r>
              <a:rPr lang="en-US" sz="5600" dirty="0" smtClean="0"/>
              <a:t> Act seeks to promote the use of trauma-informed techniques by law enforcement when responding to sexual assault crimes. It is inspired by Abby </a:t>
            </a:r>
            <a:r>
              <a:rPr lang="en-US" sz="5600" dirty="0" err="1" smtClean="0"/>
              <a:t>Honold</a:t>
            </a:r>
            <a:r>
              <a:rPr lang="en-US" sz="5600" dirty="0" smtClean="0"/>
              <a:t>, a former student of the University of Minnesota who was violently raped in 2014.</a:t>
            </a:r>
          </a:p>
          <a:p>
            <a:r>
              <a:rPr lang="en-US" sz="5600" dirty="0" smtClean="0"/>
              <a:t>urge your members of Congress to co-sponsor and support S. 119 and H.R. 649. </a:t>
            </a:r>
            <a:br>
              <a:rPr lang="en-US" sz="5600" dirty="0" smtClean="0"/>
            </a:br>
            <a:endParaRPr lang="en-US" sz="5600" dirty="0" smtClean="0"/>
          </a:p>
          <a:p>
            <a:r>
              <a:rPr lang="en-US" sz="800" b="1" dirty="0" smtClean="0"/>
              <a:t>urge your members of Congress to co-sponsor and support S. 119 and H.R. 649</a:t>
            </a:r>
            <a:r>
              <a:rPr lang="en-US" sz="800" dirty="0" smtClean="0"/>
              <a:t>. </a:t>
            </a:r>
            <a:endParaRPr lang="en-US" sz="5600" dirty="0" smtClean="0"/>
          </a:p>
          <a:p>
            <a:r>
              <a:rPr lang="en-US" sz="800" dirty="0" smtClean="0"/>
              <a:t>This bipartisan legislation was reintroduced by Sen. Amy </a:t>
            </a:r>
            <a:r>
              <a:rPr lang="en-US" sz="800" dirty="0" err="1" smtClean="0"/>
              <a:t>Klobuchar</a:t>
            </a:r>
            <a:r>
              <a:rPr lang="en-US" sz="800" dirty="0" smtClean="0"/>
              <a:t> (D-MN) in the Senate on January 28 and by Rep. Tom Emmer (D-MN-6) in the House of Representatives on February 1. Please use our pre-drafted letters to</a:t>
            </a:r>
            <a:r>
              <a:rPr lang="en-US" sz="800" b="1" dirty="0" smtClean="0"/>
              <a:t> urge your members of Congress to co-sponsor and support S. 119 and H.R. 649</a:t>
            </a:r>
            <a:r>
              <a:rPr lang="en-US" sz="800" dirty="0" smtClean="0"/>
              <a:t>. If they have already sponsored or co-sponsored the bill, you can send a pre-drafted message of thanks.</a:t>
            </a:r>
            <a:endParaRPr lang="en-US" sz="5600" dirty="0" smtClean="0"/>
          </a:p>
          <a:p>
            <a:r>
              <a:rPr lang="en-US" sz="800" b="1" dirty="0" smtClean="0"/>
              <a:t>urge your members of Congress to co-sponsor and support S. 119 and H.R. 649</a:t>
            </a:r>
            <a:r>
              <a:rPr lang="en-US" sz="800" dirty="0" smtClean="0"/>
              <a:t>. </a:t>
            </a:r>
            <a:endParaRPr lang="en-US" sz="5600" dirty="0" smtClean="0"/>
          </a:p>
          <a:p>
            <a:endParaRPr lang="en-US" sz="5600" dirty="0" smtClean="0"/>
          </a:p>
          <a:p>
            <a:endParaRPr lang="en-US" sz="5600" dirty="0" smtClean="0"/>
          </a:p>
          <a:p>
            <a:endParaRPr lang="en-US" sz="5600" dirty="0" smtClean="0"/>
          </a:p>
          <a:p>
            <a:endParaRPr lang="en-US" sz="5600" dirty="0" smtClean="0"/>
          </a:p>
          <a:p>
            <a:r>
              <a:rPr lang="en-US" sz="800" dirty="0" smtClean="0"/>
              <a:t>This bipartisan legislation was reintroduced by Sen. Amy </a:t>
            </a:r>
            <a:r>
              <a:rPr lang="en-US" sz="800" dirty="0" err="1" smtClean="0"/>
              <a:t>Klobuchar</a:t>
            </a:r>
            <a:r>
              <a:rPr lang="en-US" sz="800" dirty="0" smtClean="0"/>
              <a:t> (D-MN) in the Senate on January 28 and by Rep. Tom Emmer (D-MN-6) in the House of Representatives on February 1. Please use our pre-drafted letters to</a:t>
            </a:r>
            <a:r>
              <a:rPr lang="en-US" sz="800" b="1" dirty="0" smtClean="0"/>
              <a:t> urge your members of Congress to co-sponsor and support S. 119 and H.R. 649</a:t>
            </a:r>
            <a:r>
              <a:rPr lang="en-US" sz="800" dirty="0" smtClean="0"/>
              <a:t>. If they have already sponsored or co-sponsored the bill, you can send a pre-drafted message of thanks.</a:t>
            </a:r>
            <a:endParaRPr lang="en-US" sz="5600" dirty="0" smtClean="0"/>
          </a:p>
          <a:p>
            <a:r>
              <a:rPr lang="en-US" sz="800" dirty="0" smtClean="0">
                <a:solidFill>
                  <a:srgbClr val="585858"/>
                </a:solidFill>
                <a:latin typeface="Lato"/>
              </a:rPr>
              <a:t>This bipartisan legislation was reintroduced by Sen. Amy </a:t>
            </a:r>
            <a:r>
              <a:rPr lang="en-US" sz="800" dirty="0" err="1" smtClean="0">
                <a:solidFill>
                  <a:srgbClr val="585858"/>
                </a:solidFill>
                <a:latin typeface="Lato"/>
              </a:rPr>
              <a:t>Klobuchar</a:t>
            </a:r>
            <a:r>
              <a:rPr lang="en-US" sz="800" dirty="0" smtClean="0">
                <a:solidFill>
                  <a:srgbClr val="585858"/>
                </a:solidFill>
                <a:latin typeface="Lato"/>
              </a:rPr>
              <a:t> (D-MN) in the Senate on January 28 and by Rep. Tom Emmer (D-MN-6) in the House of Representatives on February 1. Please use our pre-drafted letters to</a:t>
            </a:r>
            <a:r>
              <a:rPr lang="en-US" sz="800" b="1" dirty="0" smtClean="0">
                <a:solidFill>
                  <a:srgbClr val="585858"/>
                </a:solidFill>
                <a:latin typeface="Lato"/>
              </a:rPr>
              <a:t> urge your members of Congress to co-sponsor and support S. 119 and H.R. 649</a:t>
            </a:r>
            <a:r>
              <a:rPr lang="en-US" sz="800" dirty="0" smtClean="0">
                <a:solidFill>
                  <a:srgbClr val="585858"/>
                </a:solidFill>
                <a:latin typeface="Lato"/>
              </a:rPr>
              <a:t>. If they have already sponsored or co-sponsored the bill, you can send a pre-drafted message of thanks.</a:t>
            </a:r>
            <a:endParaRPr lang="en-US" sz="5600" dirty="0" smtClean="0"/>
          </a:p>
          <a:p>
            <a:endParaRPr lang="en-US" sz="5600" dirty="0" smtClean="0"/>
          </a:p>
          <a:p>
            <a:endParaRPr lang="en-US" sz="5600" dirty="0" smtClean="0"/>
          </a:p>
          <a:p>
            <a:endParaRPr lang="en-US" sz="5600" dirty="0" smtClean="0"/>
          </a:p>
          <a:p>
            <a:endParaRPr lang="en-US" sz="5600" dirty="0" smtClean="0"/>
          </a:p>
          <a:p>
            <a:endParaRPr lang="en-US" sz="5600" dirty="0" smtClean="0"/>
          </a:p>
          <a:p>
            <a:endParaRPr lang="en-US" sz="5600" dirty="0" smtClean="0"/>
          </a:p>
          <a:p>
            <a:r>
              <a:rPr lang="en-US" sz="800" dirty="0" smtClean="0"/>
              <a:t>This bipartisan legislation was reintroduced by Sen. Amy </a:t>
            </a:r>
            <a:r>
              <a:rPr lang="en-US" sz="800" dirty="0" err="1" smtClean="0"/>
              <a:t>Klobuchar</a:t>
            </a:r>
            <a:r>
              <a:rPr lang="en-US" sz="800" dirty="0" smtClean="0"/>
              <a:t> (D-MN) in the Senate on January 28 and by Rep. Tom Emmer (D-MN-6) in the House of Representatives on February 1. Please use our pre-drafted letters to</a:t>
            </a:r>
            <a:r>
              <a:rPr lang="en-US" sz="800" b="1" dirty="0" smtClean="0"/>
              <a:t> urge your members of Congress to co-sponsor and support S. 119 and H.R. 649</a:t>
            </a:r>
            <a:r>
              <a:rPr lang="en-US" sz="800" dirty="0" smtClean="0"/>
              <a:t>. If they have already sponsored or co-sponsored the bill, you can send a pre-drafted message of thanks.</a:t>
            </a:r>
            <a:endParaRPr lang="en-US" sz="5600" dirty="0" smtClean="0"/>
          </a:p>
          <a:p>
            <a:r>
              <a:rPr lang="en-US" sz="800" dirty="0" smtClean="0"/>
              <a:t>This bipartisan legislation was reintroduced by Sen. Amy </a:t>
            </a:r>
            <a:r>
              <a:rPr lang="en-US" sz="800" dirty="0" err="1" smtClean="0"/>
              <a:t>Klobuchar</a:t>
            </a:r>
            <a:r>
              <a:rPr lang="en-US" sz="800" dirty="0" smtClean="0"/>
              <a:t> (D-MN) in the Senate on January 28 and by Rep. Tom Emmer (D-MN-6) in the House of Representatives on February 1. Please use our pre-drafted letters to</a:t>
            </a:r>
            <a:r>
              <a:rPr lang="en-US" sz="800" b="1" dirty="0" smtClean="0"/>
              <a:t> urge your members of Congress to co-sponsor and support S. 119 and H.R. 649</a:t>
            </a:r>
            <a:r>
              <a:rPr lang="en-US" sz="800" dirty="0" smtClean="0"/>
              <a:t>. If they have already sponsored or co-sponsored the bill, you can send a pre-drafted message of thanks.</a:t>
            </a:r>
            <a:r>
              <a:rPr lang="en-US" sz="5600" dirty="0" smtClean="0"/>
              <a:t>….</a:t>
            </a:r>
          </a:p>
          <a:p>
            <a:endParaRPr lang="en-US" sz="6400" b="1" dirty="0" smtClean="0"/>
          </a:p>
          <a:p>
            <a:endParaRPr lang="en-US" sz="6400" b="1" dirty="0" smtClean="0"/>
          </a:p>
          <a:p>
            <a:endParaRPr lang="en-US" sz="6400" b="1" dirty="0" smtClean="0"/>
          </a:p>
          <a:p>
            <a:endParaRPr lang="en-US" sz="6400" b="1" dirty="0" smtClean="0"/>
          </a:p>
          <a:p>
            <a:endParaRPr lang="en-US" sz="6400" b="1" dirty="0" smtClean="0"/>
          </a:p>
          <a:p>
            <a:endParaRPr lang="en-US" sz="6400" b="1" dirty="0" smtClean="0"/>
          </a:p>
          <a:p>
            <a:endParaRPr lang="en-US" sz="6400" b="1" dirty="0" smtClean="0"/>
          </a:p>
          <a:p>
            <a:endParaRPr lang="en-US" sz="6400" b="1" dirty="0" smtClean="0"/>
          </a:p>
          <a:p>
            <a:endParaRPr lang="en-US" sz="6400" b="1" dirty="0" smtClean="0"/>
          </a:p>
          <a:p>
            <a:endParaRPr lang="en-US" sz="6400" b="1" dirty="0" smtClean="0"/>
          </a:p>
          <a:p>
            <a:endParaRPr lang="en-US" sz="6400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99344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5979"/>
            <a:ext cx="8000999" cy="57779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USA Caucus Actions to Date 2020-2021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83772"/>
            <a:ext cx="8210006" cy="3971108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Action Alerts </a:t>
            </a:r>
          </a:p>
          <a:p>
            <a:r>
              <a:rPr lang="en-US" dirty="0" smtClean="0"/>
              <a:t>Participation in US Women’s Caucus at UN, ERA Coalition, National Coalition to End Child Marriage</a:t>
            </a:r>
          </a:p>
          <a:p>
            <a:r>
              <a:rPr lang="en-US" dirty="0" smtClean="0"/>
              <a:t>End Child Marriage (CM) billboard campaign with </a:t>
            </a:r>
            <a:r>
              <a:rPr lang="en-US" dirty="0" err="1" smtClean="0"/>
              <a:t>Unicef</a:t>
            </a:r>
            <a:r>
              <a:rPr lang="en-US" dirty="0" smtClean="0"/>
              <a:t> USA</a:t>
            </a:r>
          </a:p>
          <a:p>
            <a:r>
              <a:rPr lang="en-US" dirty="0" smtClean="0"/>
              <a:t>Active participation in Coalition to End CM in MI, HI, NH, NY</a:t>
            </a:r>
          </a:p>
          <a:p>
            <a:pPr lvl="1"/>
            <a:r>
              <a:rPr lang="en-US" sz="2600" dirty="0" smtClean="0"/>
              <a:t>Letter writing, testifying, statements</a:t>
            </a:r>
          </a:p>
          <a:p>
            <a:r>
              <a:rPr lang="en-US" dirty="0" smtClean="0"/>
              <a:t>Active participation in letter writing  to Congress and President Biden, Letters to the Editor and testimony for ERA </a:t>
            </a:r>
          </a:p>
          <a:p>
            <a:r>
              <a:rPr lang="en-US" dirty="0" smtClean="0"/>
              <a:t>Issued Statements on Racism, Capitol Hill Violence, 1</a:t>
            </a:r>
            <a:r>
              <a:rPr lang="en-US" baseline="30000" dirty="0" smtClean="0"/>
              <a:t>st</a:t>
            </a:r>
            <a:r>
              <a:rPr lang="en-US" dirty="0" smtClean="0"/>
              <a:t> Female VP and  Women in Congress </a:t>
            </a:r>
          </a:p>
          <a:p>
            <a:r>
              <a:rPr lang="en-US" dirty="0" smtClean="0"/>
              <a:t>Plan to create a council of experts on subject matters pertinent to </a:t>
            </a:r>
            <a:r>
              <a:rPr lang="en-US" dirty="0" err="1" smtClean="0"/>
              <a:t>Zonta’s</a:t>
            </a:r>
            <a:r>
              <a:rPr lang="en-US" dirty="0" smtClean="0"/>
              <a:t> mission</a:t>
            </a:r>
          </a:p>
          <a:p>
            <a:r>
              <a:rPr lang="en-US" dirty="0" smtClean="0"/>
              <a:t>Working on alliance with AHA Foundation to work against FGM</a:t>
            </a:r>
          </a:p>
          <a:p>
            <a:r>
              <a:rPr lang="en-US" dirty="0" smtClean="0"/>
              <a:t>Exploring major health issues for women, </a:t>
            </a:r>
            <a:r>
              <a:rPr lang="en-US" dirty="0" err="1" smtClean="0"/>
              <a:t>ie</a:t>
            </a:r>
            <a:r>
              <a:rPr lang="en-US" dirty="0" smtClean="0"/>
              <a:t> PP Depression</a:t>
            </a:r>
          </a:p>
          <a:p>
            <a:r>
              <a:rPr lang="en-US" dirty="0" smtClean="0"/>
              <a:t>Plan to join Paycheck Fairness Act Coalition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44742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20181111_131643_154196024828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9" y="240020"/>
            <a:ext cx="3527669" cy="4431335"/>
          </a:xfrm>
          <a:prstGeom prst="rect">
            <a:avLst/>
          </a:prstGeom>
        </p:spPr>
      </p:pic>
      <p:pic>
        <p:nvPicPr>
          <p:cNvPr id="6" name="Picture 5" descr="Pat Latona Women's March NYC 1.21.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4361" y="240020"/>
            <a:ext cx="3081308" cy="4431335"/>
          </a:xfrm>
          <a:prstGeom prst="rect">
            <a:avLst/>
          </a:prstGeom>
        </p:spPr>
      </p:pic>
      <p:pic>
        <p:nvPicPr>
          <p:cNvPr id="8" name="Picture 7" descr="IMG_1674 (2) - Copy.jpg"/>
          <p:cNvPicPr>
            <a:picLocks noChangeAspect="1"/>
          </p:cNvPicPr>
          <p:nvPr/>
        </p:nvPicPr>
        <p:blipFill>
          <a:blip r:embed="rId4"/>
          <a:srcRect l="37181" t="4549" r="17810" b="4005"/>
          <a:stretch>
            <a:fillRect/>
          </a:stretch>
        </p:blipFill>
        <p:spPr>
          <a:xfrm rot="10800000">
            <a:off x="6116853" y="240017"/>
            <a:ext cx="2728329" cy="4431337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845182" y="1200151"/>
            <a:ext cx="200850" cy="45719"/>
          </a:xfrm>
        </p:spPr>
        <p:txBody>
          <a:bodyPr>
            <a:normAutofit fontScale="25000" lnSpcReduction="20000"/>
          </a:bodyPr>
          <a:lstStyle/>
          <a:p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664824" y="4620280"/>
            <a:ext cx="34520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/>
              <a:t>www.zontausa.org</a:t>
            </a:r>
            <a:endParaRPr lang="en-US" sz="2800" b="1" u="sng" dirty="0"/>
          </a:p>
        </p:txBody>
      </p:sp>
    </p:spTree>
    <p:extLst>
      <p:ext uri="{BB962C8B-B14F-4D97-AF65-F5344CB8AC3E}">
        <p14:creationId xmlns="" xmlns:p14="http://schemas.microsoft.com/office/powerpoint/2010/main" val="34001738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993421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3" y="205979"/>
            <a:ext cx="8000999" cy="679392"/>
          </a:xfrm>
        </p:spPr>
        <p:txBody>
          <a:bodyPr>
            <a:normAutofit/>
          </a:bodyPr>
          <a:lstStyle/>
          <a:p>
            <a:r>
              <a:rPr lang="en-US" dirty="0" smtClean="0"/>
              <a:t>Legislative </a:t>
            </a:r>
            <a:r>
              <a:rPr lang="en-US" dirty="0" smtClean="0"/>
              <a:t>Advocacy—Process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03086" y="885371"/>
            <a:ext cx="7583713" cy="3933372"/>
          </a:xfrm>
        </p:spPr>
        <p:txBody>
          <a:bodyPr>
            <a:normAutofit fontScale="25000" lnSpcReduction="20000"/>
          </a:bodyPr>
          <a:lstStyle/>
          <a:p>
            <a:pPr fontAlgn="t"/>
            <a:endParaRPr lang="en-US" sz="9600" u="sng" dirty="0" smtClean="0"/>
          </a:p>
          <a:p>
            <a:pPr fontAlgn="t"/>
            <a:r>
              <a:rPr lang="en-US" sz="11200" u="sng" dirty="0" smtClean="0"/>
              <a:t>Plan </a:t>
            </a:r>
            <a:r>
              <a:rPr lang="en-US" sz="11200" u="sng" dirty="0" smtClean="0"/>
              <a:t>and Prepare</a:t>
            </a:r>
          </a:p>
          <a:p>
            <a:pPr lvl="1" fontAlgn="t"/>
            <a:r>
              <a:rPr lang="en-US" sz="11200" dirty="0" smtClean="0"/>
              <a:t>What is your issue</a:t>
            </a:r>
            <a:r>
              <a:rPr lang="en-US" sz="11200" dirty="0" smtClean="0"/>
              <a:t>?  </a:t>
            </a:r>
            <a:endParaRPr lang="en-US" sz="11200" dirty="0" smtClean="0"/>
          </a:p>
          <a:p>
            <a:pPr lvl="1" fontAlgn="t"/>
            <a:r>
              <a:rPr lang="en-US" sz="11200" dirty="0" smtClean="0"/>
              <a:t>Who is your Target</a:t>
            </a:r>
          </a:p>
          <a:p>
            <a:pPr lvl="2" fontAlgn="t"/>
            <a:r>
              <a:rPr lang="en-US" sz="11200" dirty="0" smtClean="0"/>
              <a:t>Federal, State or Local official?</a:t>
            </a:r>
          </a:p>
          <a:p>
            <a:pPr lvl="2" fontAlgn="t"/>
            <a:r>
              <a:rPr lang="en-US" sz="11200" dirty="0" smtClean="0"/>
              <a:t>Who do you need to speak to</a:t>
            </a:r>
            <a:r>
              <a:rPr lang="en-US" sz="11200" dirty="0" smtClean="0"/>
              <a:t>?</a:t>
            </a:r>
          </a:p>
          <a:p>
            <a:pPr lvl="2" fontAlgn="t"/>
            <a:r>
              <a:rPr lang="en-US" sz="11200" dirty="0" smtClean="0"/>
              <a:t>What is their position on the issue?</a:t>
            </a:r>
            <a:endParaRPr lang="en-US" sz="11200" dirty="0" smtClean="0"/>
          </a:p>
          <a:p>
            <a:pPr lvl="1" fontAlgn="t"/>
            <a:r>
              <a:rPr lang="en-US" sz="11200" dirty="0" smtClean="0"/>
              <a:t>How</a:t>
            </a:r>
          </a:p>
          <a:p>
            <a:pPr lvl="2" fontAlgn="t"/>
            <a:r>
              <a:rPr lang="en-US" sz="11200" dirty="0" smtClean="0"/>
              <a:t>Meet In person or virtually</a:t>
            </a:r>
            <a:r>
              <a:rPr lang="en-US" sz="11200" dirty="0" smtClean="0"/>
              <a:t>?</a:t>
            </a:r>
          </a:p>
          <a:p>
            <a:pPr lvl="2" fontAlgn="t"/>
            <a:endParaRPr lang="en-US" sz="11200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b="1" cap="all" dirty="0" smtClean="0">
                <a:hlinkClick r:id="rId3"/>
              </a:rPr>
              <a:t>COMMITTEE INFORMATION</a:t>
            </a:r>
            <a:endParaRPr lang="en-US" cap="all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b="1" cap="all" dirty="0" smtClean="0">
                <a:hlinkClick r:id="rId3"/>
              </a:rPr>
              <a:t>DISCLOSURES</a:t>
            </a:r>
            <a:endParaRPr lang="en-US" cap="all" dirty="0" smtClean="0"/>
          </a:p>
          <a:p>
            <a:pPr fontAlgn="t"/>
            <a:r>
              <a:rPr lang="en-US" b="1" cap="all" dirty="0" smtClean="0">
                <a:hlinkClick r:id="rId3"/>
              </a:rPr>
              <a:t>ABOUT THE CLERK</a:t>
            </a:r>
            <a:endParaRPr lang="en-US" cap="all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fontAlgn="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2051" name="Picture 3" descr="C:\Users\ausu\AppData\Local\Microsoft\Windows\INetCache\IE\PFNJ9SQG\50094933831_471e090842_b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1086" y="1076992"/>
            <a:ext cx="1841498" cy="1228265"/>
          </a:xfrm>
          <a:prstGeom prst="rect">
            <a:avLst/>
          </a:prstGeom>
          <a:noFill/>
        </p:spPr>
      </p:pic>
      <p:pic>
        <p:nvPicPr>
          <p:cNvPr id="2053" name="Picture 5" descr="C:\Users\ausu\AppData\Local\Microsoft\Windows\INetCache\IE\Q8MV5S0L\stop_child_marriage[1]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45828" y="1558226"/>
            <a:ext cx="1494064" cy="1494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83120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Process 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1" y="1063229"/>
            <a:ext cx="7906658" cy="3680223"/>
          </a:xfrm>
        </p:spPr>
        <p:txBody>
          <a:bodyPr>
            <a:noAutofit/>
          </a:bodyPr>
          <a:lstStyle/>
          <a:p>
            <a:pPr lvl="2" fontAlgn="t"/>
            <a:r>
              <a:rPr lang="en-US" sz="2800" dirty="0" smtClean="0"/>
              <a:t>Who?</a:t>
            </a:r>
          </a:p>
          <a:p>
            <a:pPr lvl="3" fontAlgn="t"/>
            <a:r>
              <a:rPr lang="en-US" sz="2800" dirty="0" smtClean="0"/>
              <a:t>Committee? Club?  Delegation?</a:t>
            </a:r>
          </a:p>
          <a:p>
            <a:pPr lvl="3" fontAlgn="t"/>
            <a:r>
              <a:rPr lang="en-US" sz="2800" dirty="0" smtClean="0"/>
              <a:t>Constituent?  Harmed party (</a:t>
            </a:r>
            <a:r>
              <a:rPr lang="en-US" sz="2800" dirty="0" err="1" smtClean="0"/>
              <a:t>ie</a:t>
            </a:r>
            <a:r>
              <a:rPr lang="en-US" sz="2800" dirty="0" smtClean="0"/>
              <a:t> survivor</a:t>
            </a:r>
            <a:r>
              <a:rPr lang="en-US" sz="2800" dirty="0" smtClean="0"/>
              <a:t>)? Partner organization?</a:t>
            </a:r>
            <a:endParaRPr lang="en-US" sz="2800" dirty="0" smtClean="0"/>
          </a:p>
          <a:p>
            <a:pPr lvl="2" fontAlgn="t"/>
            <a:r>
              <a:rPr lang="en-US" sz="2800" dirty="0" smtClean="0"/>
              <a:t>Where?</a:t>
            </a:r>
            <a:endParaRPr lang="en-US" sz="2800" dirty="0" smtClean="0"/>
          </a:p>
          <a:p>
            <a:pPr lvl="3" fontAlgn="t"/>
            <a:r>
              <a:rPr lang="en-US" sz="2800" dirty="0" smtClean="0"/>
              <a:t>Capitol Hill or home district?</a:t>
            </a:r>
          </a:p>
          <a:p>
            <a:pPr lvl="3" fontAlgn="t"/>
            <a:r>
              <a:rPr lang="en-US" sz="2800" dirty="0" smtClean="0"/>
              <a:t>State Capitol or local office</a:t>
            </a:r>
            <a:r>
              <a:rPr lang="en-US" sz="2800" dirty="0" smtClean="0"/>
              <a:t>?</a:t>
            </a:r>
            <a:endParaRPr lang="en-US" sz="2800" u="sng" dirty="0" smtClean="0"/>
          </a:p>
        </p:txBody>
      </p:sp>
      <p:pic>
        <p:nvPicPr>
          <p:cNvPr id="4" name="Picture 3" descr="June Zeitlin, Bobbee Cardillo, Sonya Baskervil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5939" y="2995415"/>
            <a:ext cx="2036763" cy="15275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continued….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 fontAlgn="t"/>
            <a:r>
              <a:rPr lang="en-US" sz="2800" u="sng" dirty="0" smtClean="0"/>
              <a:t>EXECUTE  </a:t>
            </a:r>
            <a:endParaRPr lang="en-US" sz="2800" u="sng" dirty="0" smtClean="0"/>
          </a:p>
          <a:p>
            <a:pPr lvl="2" fontAlgn="t"/>
            <a:r>
              <a:rPr lang="en-US" sz="2800" dirty="0" smtClean="0"/>
              <a:t>Talking to your Legislator</a:t>
            </a:r>
            <a:endParaRPr lang="en-US" sz="2800" dirty="0" smtClean="0"/>
          </a:p>
          <a:p>
            <a:pPr lvl="1" fontAlgn="t"/>
            <a:r>
              <a:rPr lang="en-US" sz="2800" u="sng" dirty="0" smtClean="0"/>
              <a:t>Evaluate</a:t>
            </a:r>
          </a:p>
          <a:p>
            <a:pPr lvl="2" fontAlgn="t"/>
            <a:r>
              <a:rPr lang="en-US" sz="2800" dirty="0" smtClean="0"/>
              <a:t>Legislator’s Vote on Bill</a:t>
            </a:r>
          </a:p>
          <a:p>
            <a:pPr lvl="2" fontAlgn="t"/>
            <a:r>
              <a:rPr lang="en-US" sz="2800" dirty="0" smtClean="0"/>
              <a:t>Did Bill pass?</a:t>
            </a:r>
            <a:endParaRPr lang="en-US" sz="2800" dirty="0" smtClean="0"/>
          </a:p>
          <a:p>
            <a:pPr lvl="1" fontAlgn="t"/>
            <a:r>
              <a:rPr lang="en-US" sz="2800" u="sng" dirty="0" smtClean="0"/>
              <a:t>Report</a:t>
            </a:r>
          </a:p>
          <a:p>
            <a:pPr lvl="2" fontAlgn="t"/>
            <a:r>
              <a:rPr lang="en-US" sz="2800" dirty="0" smtClean="0"/>
              <a:t>Club</a:t>
            </a:r>
          </a:p>
          <a:p>
            <a:pPr lvl="2" fontAlgn="t"/>
            <a:r>
              <a:rPr lang="en-US" sz="2800" dirty="0" smtClean="0"/>
              <a:t>District Advocacy Chair – Area Director</a:t>
            </a:r>
          </a:p>
          <a:p>
            <a:pPr lvl="2" fontAlgn="t"/>
            <a:r>
              <a:rPr lang="en-US" sz="2800" dirty="0" err="1" smtClean="0"/>
              <a:t>Zonta</a:t>
            </a:r>
            <a:r>
              <a:rPr lang="en-US" sz="2800" dirty="0" smtClean="0"/>
              <a:t> International – “Share Your Story”</a:t>
            </a:r>
          </a:p>
          <a:p>
            <a:pPr lvl="3" fontAlgn="t"/>
            <a:r>
              <a:rPr lang="en-US" sz="2800" dirty="0" smtClean="0">
                <a:hlinkClick r:id="rId2"/>
              </a:rPr>
              <a:t>https://</a:t>
            </a:r>
            <a:r>
              <a:rPr lang="en-US" sz="2800" dirty="0" smtClean="0">
                <a:hlinkClick r:id="rId2"/>
              </a:rPr>
              <a:t>www.zonta.org/ShareYourStory</a:t>
            </a:r>
            <a:r>
              <a:rPr lang="en-US" sz="2800" dirty="0" smtClean="0"/>
              <a:t> </a:t>
            </a:r>
            <a:endParaRPr lang="en-US" sz="2800" dirty="0" smtClean="0"/>
          </a:p>
          <a:p>
            <a:endParaRPr lang="en-US" dirty="0"/>
          </a:p>
        </p:txBody>
      </p:sp>
      <p:pic>
        <p:nvPicPr>
          <p:cNvPr id="1028" name="Picture 4" descr="C:\Users\ausu\AppData\Local\Microsoft\Windows\INetCache\IE\W7YAHTHZ\ballot-box-vote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36472" y="1409699"/>
            <a:ext cx="1832869" cy="1866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8"/>
            <a:ext cx="8001000" cy="650365"/>
          </a:xfrm>
        </p:spPr>
        <p:txBody>
          <a:bodyPr>
            <a:normAutofit/>
          </a:bodyPr>
          <a:lstStyle/>
          <a:p>
            <a:r>
              <a:rPr lang="en-US" dirty="0" smtClean="0"/>
              <a:t>Know Your Legislator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856343"/>
            <a:ext cx="3962400" cy="522514"/>
          </a:xfrm>
        </p:spPr>
        <p:txBody>
          <a:bodyPr/>
          <a:lstStyle/>
          <a:p>
            <a:r>
              <a:rPr lang="en-US" dirty="0" smtClean="0"/>
              <a:t>Federal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2" y="1378857"/>
            <a:ext cx="3962398" cy="3468914"/>
          </a:xfrm>
        </p:spPr>
        <p:txBody>
          <a:bodyPr>
            <a:normAutofit fontScale="25000" lnSpcReduction="20000"/>
          </a:bodyPr>
          <a:lstStyle/>
          <a:p>
            <a:pPr lvl="1">
              <a:lnSpc>
                <a:spcPct val="150000"/>
              </a:lnSpc>
            </a:pPr>
            <a:r>
              <a:rPr lang="en-US" sz="8000" dirty="0" smtClean="0">
                <a:latin typeface="+mj-lt"/>
              </a:rPr>
              <a:t>Check on </a:t>
            </a:r>
            <a:r>
              <a:rPr lang="en-US" sz="8000" dirty="0" smtClean="0">
                <a:latin typeface="+mj-lt"/>
                <a:hlinkClick r:id="rId2"/>
              </a:rPr>
              <a:t>www.congress.gov</a:t>
            </a:r>
            <a:endParaRPr lang="en-US" sz="8000" dirty="0" smtClean="0">
              <a:latin typeface="+mj-lt"/>
            </a:endParaRPr>
          </a:p>
          <a:p>
            <a:pPr lvl="2"/>
            <a:r>
              <a:rPr lang="en-US" sz="7200" b="1" cap="all" dirty="0" smtClean="0">
                <a:latin typeface="+mj-lt"/>
                <a:hlinkClick r:id="rId3" tooltip="Find Your Representative"/>
              </a:rPr>
              <a:t>FIND YOUR REPRESENTATIVE</a:t>
            </a:r>
            <a:endParaRPr lang="en-US" sz="7200" dirty="0" smtClean="0">
              <a:latin typeface="+mj-lt"/>
            </a:endParaRPr>
          </a:p>
          <a:p>
            <a:pPr lvl="2"/>
            <a:r>
              <a:rPr lang="en-US" sz="7200" cap="all" dirty="0" smtClean="0">
                <a:latin typeface="+mj-lt"/>
              </a:rPr>
              <a:t>MEMBER PROFILE</a:t>
            </a:r>
          </a:p>
          <a:p>
            <a:pPr lvl="3"/>
            <a:r>
              <a:rPr lang="en-US" sz="7200" dirty="0" smtClean="0">
                <a:latin typeface="+mj-lt"/>
                <a:hlinkClick r:id="rId4"/>
              </a:rPr>
              <a:t>Overview &amp; Contact</a:t>
            </a:r>
            <a:endParaRPr lang="en-US" sz="7200" dirty="0" smtClean="0">
              <a:latin typeface="+mj-lt"/>
            </a:endParaRPr>
          </a:p>
          <a:p>
            <a:pPr lvl="3"/>
            <a:r>
              <a:rPr lang="en-US" sz="7200" dirty="0" smtClean="0">
                <a:latin typeface="+mj-lt"/>
                <a:hlinkClick r:id="rId4"/>
              </a:rPr>
              <a:t>Committees &amp; Subcommittees</a:t>
            </a:r>
            <a:endParaRPr lang="en-US" sz="7200" dirty="0" smtClean="0">
              <a:latin typeface="+mj-lt"/>
            </a:endParaRPr>
          </a:p>
          <a:p>
            <a:pPr lvl="3"/>
            <a:r>
              <a:rPr lang="en-US" sz="7200" dirty="0" smtClean="0">
                <a:latin typeface="+mj-lt"/>
                <a:hlinkClick r:id="rId4"/>
              </a:rPr>
              <a:t>Recent Votes</a:t>
            </a:r>
            <a:endParaRPr lang="en-US" sz="7200" dirty="0" smtClean="0">
              <a:latin typeface="+mj-lt"/>
            </a:endParaRPr>
          </a:p>
          <a:p>
            <a:pPr lvl="3"/>
            <a:r>
              <a:rPr lang="en-US" sz="7200" dirty="0" smtClean="0">
                <a:latin typeface="+mj-lt"/>
                <a:hlinkClick r:id="rId5" tooltip="Congress profile"/>
              </a:rPr>
              <a:t>Congress.gov Profile </a:t>
            </a:r>
            <a:endParaRPr lang="en-US" sz="7200" dirty="0" smtClean="0">
              <a:latin typeface="+mj-lt"/>
            </a:endParaRPr>
          </a:p>
          <a:p>
            <a:pPr lvl="3"/>
            <a:r>
              <a:rPr lang="en-US" sz="7200" dirty="0" smtClean="0">
                <a:latin typeface="+mj-lt"/>
                <a:hlinkClick r:id="rId6" tooltip="Biographical Directory profile"/>
              </a:rPr>
              <a:t>Biographical Directory </a:t>
            </a:r>
            <a:r>
              <a:rPr lang="en-US" sz="7200" dirty="0" err="1" smtClean="0">
                <a:latin typeface="+mj-lt"/>
                <a:hlinkClick r:id="rId6" tooltip="Biographical Directory profile"/>
              </a:rPr>
              <a:t>Profil</a:t>
            </a:r>
            <a:endParaRPr lang="en-US" sz="7200" dirty="0" smtClean="0">
              <a:latin typeface="+mj-lt"/>
            </a:endParaRPr>
          </a:p>
          <a:p>
            <a:pPr lvl="1"/>
            <a:r>
              <a:rPr lang="en-US" sz="7200" dirty="0" smtClean="0">
                <a:latin typeface="+mj-lt"/>
              </a:rPr>
              <a:t>Or </a:t>
            </a:r>
            <a:r>
              <a:rPr lang="en-US" sz="7200" dirty="0" smtClean="0">
                <a:latin typeface="+mj-lt"/>
                <a:hlinkClick r:id="rId7"/>
              </a:rPr>
              <a:t>www.govtrack.us</a:t>
            </a:r>
            <a:r>
              <a:rPr lang="en-US" sz="7200" dirty="0" smtClean="0">
                <a:latin typeface="+mj-lt"/>
              </a:rPr>
              <a:t> </a:t>
            </a:r>
          </a:p>
          <a:p>
            <a:endParaRPr lang="en-US" sz="7200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856344"/>
            <a:ext cx="3962400" cy="89988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  </a:t>
            </a:r>
            <a:r>
              <a:rPr lang="en-US" dirty="0" err="1" smtClean="0"/>
              <a:t>ie</a:t>
            </a:r>
            <a:r>
              <a:rPr lang="en-US" dirty="0" smtClean="0"/>
              <a:t>,  My street, Virginia:  </a:t>
            </a:r>
          </a:p>
          <a:p>
            <a:pPr algn="ctr"/>
            <a:r>
              <a:rPr lang="en-US" dirty="0" smtClean="0"/>
              <a:t>Rep Gerry Connolly</a:t>
            </a:r>
            <a:endParaRPr lang="en-US" dirty="0"/>
          </a:p>
        </p:txBody>
      </p:sp>
      <p:pic>
        <p:nvPicPr>
          <p:cNvPr id="7" name="Content Placeholder 6" descr="00.jpg"/>
          <p:cNvPicPr>
            <a:picLocks noGrp="1" noChangeAspect="1"/>
          </p:cNvPicPr>
          <p:nvPr>
            <p:ph sz="quarter" idx="4"/>
          </p:nvPr>
        </p:nvPicPr>
        <p:blipFill>
          <a:blip r:embed="rId8"/>
          <a:stretch>
            <a:fillRect/>
          </a:stretch>
        </p:blipFill>
        <p:spPr>
          <a:xfrm>
            <a:off x="6139543" y="2036799"/>
            <a:ext cx="1879373" cy="230012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5978"/>
            <a:ext cx="8001000" cy="44716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Know your Issue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629" y="1204686"/>
            <a:ext cx="4136571" cy="393881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000" b="1" u="sng" dirty="0" smtClean="0"/>
              <a:t>End </a:t>
            </a:r>
            <a:r>
              <a:rPr lang="en-US" sz="2000" b="1" u="sng" dirty="0" smtClean="0"/>
              <a:t>Forced Child Marriages Act</a:t>
            </a:r>
          </a:p>
          <a:p>
            <a:r>
              <a:rPr lang="en-US" sz="2000" dirty="0" smtClean="0"/>
              <a:t>Introduced in House </a:t>
            </a:r>
            <a:r>
              <a:rPr lang="en-US" sz="2000" dirty="0" smtClean="0"/>
              <a:t>3/8/21</a:t>
            </a:r>
            <a:endParaRPr lang="en-US" sz="2000" dirty="0" smtClean="0"/>
          </a:p>
          <a:p>
            <a:r>
              <a:rPr lang="en-US" sz="2000" dirty="0" smtClean="0"/>
              <a:t>Requires </a:t>
            </a:r>
            <a:r>
              <a:rPr lang="en-US" sz="2000" dirty="0" smtClean="0"/>
              <a:t>the </a:t>
            </a:r>
            <a:r>
              <a:rPr lang="en-US" sz="2000" dirty="0" smtClean="0"/>
              <a:t>Dept </a:t>
            </a:r>
            <a:r>
              <a:rPr lang="en-US" sz="2000" dirty="0" smtClean="0"/>
              <a:t>of Health and Human Services to study </a:t>
            </a:r>
            <a:r>
              <a:rPr lang="en-US" sz="2000" dirty="0" smtClean="0"/>
              <a:t>&amp; </a:t>
            </a:r>
            <a:r>
              <a:rPr lang="en-US" sz="2000" dirty="0" smtClean="0"/>
              <a:t>report on state laws regarding the minimum marriage age and the prevalence of marriage involving a child who is under the minimum marriage age.</a:t>
            </a:r>
          </a:p>
          <a:p>
            <a:r>
              <a:rPr lang="en-US" sz="2000" dirty="0" smtClean="0"/>
              <a:t>Study to be available within one year of passage of the bill.</a:t>
            </a:r>
          </a:p>
          <a:p>
            <a:endParaRPr lang="en-US" sz="1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653143"/>
            <a:ext cx="4187370" cy="551543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 smtClean="0"/>
              <a:t>ERA – SJ Res 1</a:t>
            </a:r>
            <a:endParaRPr lang="en-US" sz="2400" b="1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1204687"/>
            <a:ext cx="4187370" cy="3672114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sz="29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511629" y="653143"/>
            <a:ext cx="4136571" cy="551543"/>
          </a:xfrm>
        </p:spPr>
        <p:txBody>
          <a:bodyPr/>
          <a:lstStyle/>
          <a:p>
            <a:r>
              <a:rPr lang="en-US" b="1" i="1" dirty="0" smtClean="0"/>
              <a:t>CHILD MARRIAGE –HR 1606</a:t>
            </a:r>
            <a:endParaRPr lang="en-US" b="1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Your 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How has your legislator voted on your issue in the past?</a:t>
            </a:r>
          </a:p>
          <a:p>
            <a:r>
              <a:rPr lang="en-US" dirty="0" smtClean="0"/>
              <a:t>Check out </a:t>
            </a:r>
            <a:r>
              <a:rPr lang="en-US" dirty="0" err="1" smtClean="0"/>
              <a:t>VoteSmart</a:t>
            </a:r>
            <a:endParaRPr lang="en-US" dirty="0" smtClean="0"/>
          </a:p>
          <a:p>
            <a:pPr lvl="1"/>
            <a:r>
              <a:rPr lang="en-US" dirty="0" smtClean="0">
                <a:hlinkClick r:id="rId2"/>
              </a:rPr>
              <a:t>https://justfacts.votesmart.org/candidate/key-votes/95078/gerry-connolly/68/women</a:t>
            </a:r>
            <a:endParaRPr lang="en-US" dirty="0" smtClean="0"/>
          </a:p>
          <a:p>
            <a:r>
              <a:rPr lang="en-US" dirty="0" smtClean="0"/>
              <a:t>Does he already support the bill you are advocating for?  Or has he supported others similar?</a:t>
            </a:r>
          </a:p>
          <a:p>
            <a:pPr lvl="2"/>
            <a:r>
              <a:rPr lang="en-US" dirty="0" smtClean="0"/>
              <a:t>Example: End Forced Child Marriages Act, HR </a:t>
            </a:r>
            <a:r>
              <a:rPr lang="en-US" dirty="0" smtClean="0"/>
              <a:t>1606—See </a:t>
            </a:r>
            <a:r>
              <a:rPr lang="en-US" dirty="0" smtClean="0">
                <a:hlinkClick r:id="rId3"/>
              </a:rPr>
              <a:t>https://www.congress.gov/bill/117th-congress/house-bill/1606/cosponsors?r=1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205978"/>
            <a:ext cx="8001000" cy="695723"/>
          </a:xfrm>
        </p:spPr>
        <p:txBody>
          <a:bodyPr/>
          <a:lstStyle/>
          <a:p>
            <a:r>
              <a:rPr lang="en-US" dirty="0" smtClean="0"/>
              <a:t>Legislator’s Position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2" y="901701"/>
            <a:ext cx="4000498" cy="368301"/>
          </a:xfrm>
        </p:spPr>
        <p:txBody>
          <a:bodyPr/>
          <a:lstStyle/>
          <a:p>
            <a:pPr algn="ctr"/>
            <a:r>
              <a:rPr lang="en-US" sz="2400" b="1" u="sng" dirty="0" smtClean="0"/>
              <a:t>Voting Record</a:t>
            </a:r>
            <a:endParaRPr lang="en-US" sz="2400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270001"/>
            <a:ext cx="4343400" cy="3324621"/>
          </a:xfrm>
        </p:spPr>
        <p:txBody>
          <a:bodyPr>
            <a:normAutofit/>
          </a:bodyPr>
          <a:lstStyle/>
          <a:p>
            <a:r>
              <a:rPr lang="en-US" sz="2400" dirty="0" smtClean="0">
                <a:hlinkClick r:id="rId2"/>
              </a:rPr>
              <a:t>Removing </a:t>
            </a:r>
            <a:r>
              <a:rPr lang="en-US" sz="2400" dirty="0" smtClean="0">
                <a:hlinkClick r:id="rId2"/>
              </a:rPr>
              <a:t>the deadline for the ratification of the Equal Rights Amendment</a:t>
            </a:r>
          </a:p>
          <a:p>
            <a:r>
              <a:rPr lang="en-US" sz="2400" b="1" dirty="0" smtClean="0"/>
              <a:t>Co-sponsor   11/8/19</a:t>
            </a:r>
            <a:endParaRPr lang="en-US" sz="2400" b="1" dirty="0" smtClean="0"/>
          </a:p>
          <a:p>
            <a:r>
              <a:rPr lang="en-US" sz="2400" dirty="0" smtClean="0">
                <a:hlinkClick r:id="rId3"/>
              </a:rPr>
              <a:t>Removing </a:t>
            </a:r>
            <a:r>
              <a:rPr lang="en-US" sz="2400" dirty="0" smtClean="0">
                <a:hlinkClick r:id="rId3"/>
              </a:rPr>
              <a:t>the deadline for the ratification of the Equal Rights Amendment</a:t>
            </a:r>
          </a:p>
          <a:p>
            <a:r>
              <a:rPr lang="en-US" sz="2400" b="1" dirty="0" smtClean="0"/>
              <a:t>Yes     2/13/20</a:t>
            </a:r>
            <a:endParaRPr lang="en-US" sz="2400" b="1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2524" y="707571"/>
            <a:ext cx="3963762" cy="562430"/>
          </a:xfrm>
        </p:spPr>
        <p:txBody>
          <a:bodyPr>
            <a:normAutofit/>
          </a:bodyPr>
          <a:lstStyle/>
          <a:p>
            <a:pPr algn="ctr"/>
            <a:r>
              <a:rPr lang="en-US" sz="2400" b="1" u="sng" dirty="0" smtClean="0"/>
              <a:t>Responses to your letters</a:t>
            </a:r>
            <a:endParaRPr lang="en-US" sz="2400" b="1" u="sng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400" y="1270001"/>
            <a:ext cx="3962400" cy="3324621"/>
          </a:xfrm>
        </p:spPr>
        <p:txBody>
          <a:bodyPr>
            <a:noAutofit/>
          </a:bodyPr>
          <a:lstStyle/>
          <a:p>
            <a:endParaRPr lang="en-US" sz="800" dirty="0" smtClean="0"/>
          </a:p>
          <a:p>
            <a:r>
              <a:rPr lang="en-US" sz="800" dirty="0" smtClean="0"/>
              <a:t>April </a:t>
            </a:r>
            <a:r>
              <a:rPr lang="en-US" sz="800" dirty="0" smtClean="0"/>
              <a:t>9, 2021</a:t>
            </a:r>
            <a:br>
              <a:rPr lang="en-US" sz="800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800" dirty="0" smtClean="0"/>
              <a:t>Ms</a:t>
            </a:r>
            <a:r>
              <a:rPr lang="en-US" sz="800" dirty="0" smtClean="0"/>
              <a:t>. </a:t>
            </a:r>
            <a:r>
              <a:rPr lang="en-US" sz="800" dirty="0" err="1" smtClean="0"/>
              <a:t>Bobbee</a:t>
            </a:r>
            <a:r>
              <a:rPr lang="en-US" sz="800" dirty="0" smtClean="0"/>
              <a:t> </a:t>
            </a:r>
            <a:r>
              <a:rPr lang="en-US" sz="800" dirty="0" err="1" smtClean="0"/>
              <a:t>Cardillo</a:t>
            </a: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800" dirty="0" smtClean="0"/>
              <a:t>13045 Harvest Pl</a:t>
            </a:r>
            <a:br>
              <a:rPr lang="en-US" sz="800" dirty="0" smtClean="0"/>
            </a:br>
            <a:r>
              <a:rPr lang="en-US" sz="800" dirty="0" smtClean="0"/>
              <a:t>Clifton, VA 20124-0948</a:t>
            </a:r>
            <a:br>
              <a:rPr lang="en-US" sz="800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800" dirty="0" smtClean="0"/>
              <a:t>Dear Ms. </a:t>
            </a:r>
            <a:r>
              <a:rPr lang="en-US" sz="800" dirty="0" err="1" smtClean="0"/>
              <a:t>Cardillo</a:t>
            </a:r>
            <a:r>
              <a:rPr lang="en-US" sz="800" dirty="0" smtClean="0"/>
              <a:t>,</a:t>
            </a:r>
            <a:br>
              <a:rPr lang="en-US" sz="800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800" dirty="0" smtClean="0"/>
              <a:t>Thank you for contacting me with respect to early childhood care and learning. I appreciate your interest in this issue, and your views are important to me.</a:t>
            </a:r>
            <a:br>
              <a:rPr lang="en-US" sz="800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800" dirty="0" smtClean="0"/>
              <a:t>I have consistently supported funding for Child Care and Development Block Grant program, which is a vital service for working parents in our community. I will continue to closely monitor the committee's progress, and I look forward to supporting the program again throughout the Appropriations process and when it is presented to the full House for consideration.</a:t>
            </a:r>
            <a:br>
              <a:rPr lang="en-US" sz="800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800" dirty="0" smtClean="0"/>
              <a:t>Once again, thank you for expressing your concern on this important issue. I appreciate hearing from you. For more information on my views on other issues, please feel free to visit my website at </a:t>
            </a:r>
            <a:r>
              <a:rPr lang="en-US" sz="800" dirty="0" smtClean="0">
                <a:hlinkClick r:id="rId4"/>
              </a:rPr>
              <a:t>http://connolly.house.gov. </a:t>
            </a:r>
            <a:r>
              <a:rPr lang="en-US" sz="800" dirty="0" smtClean="0"/>
              <a:t>I also encourage you to visit the website to sign up for my e-newsletter.</a:t>
            </a:r>
            <a:br>
              <a:rPr lang="en-US" sz="800" dirty="0" smtClean="0"/>
            </a:br>
            <a:r>
              <a:rPr lang="en-US" sz="800" dirty="0" smtClean="0"/>
              <a:t>Sincerely,</a:t>
            </a:r>
            <a:br>
              <a:rPr lang="en-US" sz="800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sz="800" dirty="0" smtClean="0"/>
              <a:t>Gerry Connolly</a:t>
            </a:r>
            <a:br>
              <a:rPr lang="en-US" sz="800" dirty="0" smtClean="0"/>
            </a:br>
            <a:r>
              <a:rPr lang="en-US" sz="800" dirty="0" smtClean="0"/>
              <a:t>Member of </a:t>
            </a:r>
            <a:r>
              <a:rPr lang="en-US" sz="800" dirty="0" err="1" smtClean="0"/>
              <a:t>CongressGC</a:t>
            </a:r>
            <a:r>
              <a:rPr lang="en-US" sz="800" dirty="0" smtClean="0"/>
              <a:t>/JG</a:t>
            </a:r>
            <a:endParaRPr lang="en-US" sz="800" dirty="0"/>
          </a:p>
        </p:txBody>
      </p:sp>
      <p:pic>
        <p:nvPicPr>
          <p:cNvPr id="13" name="Picture 12" descr="P105099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1280" y="3890882"/>
            <a:ext cx="1243120" cy="932340"/>
          </a:xfrm>
          <a:prstGeom prst="rect">
            <a:avLst/>
          </a:prstGeom>
        </p:spPr>
      </p:pic>
      <p:pic>
        <p:nvPicPr>
          <p:cNvPr id="3077" name="Picture 5" descr="C:\Users\ausu\Dropbox\My PC (DESKTOP-2JVSAJG)\Desktop\unname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78336" y="1612541"/>
            <a:ext cx="2647950" cy="6850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eadership Program - Training Zont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49538</TotalTime>
  <Words>1147</Words>
  <Application>Microsoft Macintosh PowerPoint</Application>
  <PresentationFormat>On-screen Show (16:9)</PresentationFormat>
  <Paragraphs>238</Paragraphs>
  <Slides>23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Leadership Program - Training Zonta</vt:lpstr>
      <vt:lpstr>How to Talk to Your Legislators</vt:lpstr>
      <vt:lpstr>Bobbee Cardillo  Zonta USA Caucus Co-Convener bobbeelcardillo@gmail.com</vt:lpstr>
      <vt:lpstr>Legislative Advocacy—Process</vt:lpstr>
      <vt:lpstr>Process continued…</vt:lpstr>
      <vt:lpstr>Process continued….</vt:lpstr>
      <vt:lpstr>Know Your Legislator</vt:lpstr>
      <vt:lpstr>Know your Issue</vt:lpstr>
      <vt:lpstr>Do Your Homework</vt:lpstr>
      <vt:lpstr>Legislator’s Position</vt:lpstr>
      <vt:lpstr>Want to Meet on Capitol Hill?</vt:lpstr>
      <vt:lpstr>Requesting a Visit</vt:lpstr>
      <vt:lpstr>Getting Ready for the Visit</vt:lpstr>
      <vt:lpstr>Getting Ready continued…</vt:lpstr>
      <vt:lpstr>Execution</vt:lpstr>
      <vt:lpstr>Membership</vt:lpstr>
      <vt:lpstr>Leadership</vt:lpstr>
      <vt:lpstr>USA Caucus Goals</vt:lpstr>
      <vt:lpstr>USA Caucus Top Issues for 2020-2022</vt:lpstr>
      <vt:lpstr>State Level Advocacy</vt:lpstr>
      <vt:lpstr>Zonta USA Action Center Emails</vt:lpstr>
      <vt:lpstr>USA Caucus Actions to Date 2020-2021</vt:lpstr>
      <vt:lpstr>Slide 22</vt:lpstr>
      <vt:lpstr>Slide 23</vt:lpstr>
    </vt:vector>
  </TitlesOfParts>
  <Company>MediaSolv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 Jose Landeira Oestergaard</dc:creator>
  <cp:lastModifiedBy>ausu</cp:lastModifiedBy>
  <cp:revision>547</cp:revision>
  <cp:lastPrinted>2017-05-18T04:38:05Z</cp:lastPrinted>
  <dcterms:created xsi:type="dcterms:W3CDTF">2014-12-06T23:49:27Z</dcterms:created>
  <dcterms:modified xsi:type="dcterms:W3CDTF">2021-06-18T18:00:16Z</dcterms:modified>
</cp:coreProperties>
</file>